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5143500" cy="9144000"/>
  <p:custDataLst>
    <p:tags r:id="rId22"/>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8" d="100"/>
          <a:sy n="88" d="100"/>
        </p:scale>
        <p:origin x="66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72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slow">
    <p:push/>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33.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34.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3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9.xml"/><Relationship Id="rId7" Type="http://schemas.openxmlformats.org/officeDocument/2006/relationships/hyperlink" Target="https://www.statisticssolutions.com/free-resources/directory-of-statistical-analyses/correlation-pearson-kendall-spearman/" TargetMode="External"/><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hyperlink" Target="https://towardsdatascience.com/top-r-libraries-for-data-science-9b24f658e243" TargetMode="External"/><Relationship Id="rId5" Type="http://schemas.openxmlformats.org/officeDocument/2006/relationships/hyperlink" Target="https://www.kaggle.com/datasets/arashnic/fitbit"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BF5E8"/>
        </a:solidFill>
        <a:effectLst/>
      </p:bgPr>
    </p:bg>
    <p:spTree>
      <p:nvGrpSpPr>
        <p:cNvPr id="1" name=""/>
        <p:cNvGrpSpPr/>
        <p:nvPr/>
      </p:nvGrpSpPr>
      <p:grpSpPr>
        <a:xfrm>
          <a:off x="0" y="0"/>
          <a:ext cx="0" cy="0"/>
          <a:chOff x="0" y="0"/>
          <a:chExt cx="0" cy="0"/>
        </a:xfrm>
      </p:grpSpPr>
      <p:pic>
        <p:nvPicPr>
          <p:cNvPr id="3" name="Image 0" descr="https://images.unsplash.com/photo-1604342427523-189b17048839?crop=entropy&amp;cs=tinysrgb&amp;fit=max&amp;fm=jpg&amp;ixid=M3wyMTIyMnwwfDF8c2VhcmNofDQyfHxncmFkaWVudHxlbnwwfHx8fDE2OTc2MzQwMzh8MA&amp;ixlib=rb-4.0.3&amp;q=80&amp;w=1080"/>
          <p:cNvPicPr>
            <a:picLocks noChangeAspect="1"/>
          </p:cNvPicPr>
          <p:nvPr/>
        </p:nvPicPr>
        <p:blipFill>
          <a:blip r:embed="rId4"/>
          <a:srcRect t="34180" b="34180"/>
          <a:stretch/>
        </p:blipFill>
        <p:spPr>
          <a:xfrm>
            <a:off x="0" y="0"/>
            <a:ext cx="9144000" cy="5143500"/>
          </a:xfrm>
          <a:prstGeom prst="rect">
            <a:avLst/>
          </a:prstGeom>
        </p:spPr>
      </p:pic>
      <p:sp>
        <p:nvSpPr>
          <p:cNvPr id="4" name="Text 0"/>
          <p:cNvSpPr/>
          <p:nvPr/>
        </p:nvSpPr>
        <p:spPr>
          <a:xfrm>
            <a:off x="476517" y="477813"/>
            <a:ext cx="8192400" cy="4192425"/>
          </a:xfrm>
          <a:prstGeom prst="roundRect">
            <a:avLst>
              <a:gd name="adj" fmla="val -21811"/>
            </a:avLst>
          </a:prstGeom>
          <a:solidFill>
            <a:srgbClr val="FBF5E8"/>
          </a:solidFill>
          <a:ln w="21167">
            <a:solidFill>
              <a:srgbClr val="111111"/>
            </a:solidFill>
          </a:ln>
          <a:effectLst>
            <a:outerShdw blurRad="3175" dist="50800" dir="2700000" algn="bl" rotWithShape="0">
              <a:srgbClr val="000000">
                <a:alpha val="100000"/>
              </a:srgbClr>
            </a:outerShdw>
          </a:effectLst>
        </p:spPr>
        <p:txBody>
          <a:bodyPr wrap="square" lIns="455133" tIns="494939" rIns="455133" bIns="494939" rtlCol="0" anchor="ctr"/>
          <a:lstStyle/>
          <a:p>
            <a:pPr algn="ctr">
              <a:lnSpc>
                <a:spcPts val="1440"/>
              </a:lnSpc>
            </a:pPr>
            <a:endParaRPr lang="en-US" sz="900" dirty="0"/>
          </a:p>
        </p:txBody>
      </p:sp>
      <p:sp>
        <p:nvSpPr>
          <p:cNvPr id="5" name="Shape 1"/>
          <p:cNvSpPr/>
          <p:nvPr/>
        </p:nvSpPr>
        <p:spPr>
          <a:xfrm>
            <a:off x="478004" y="692115"/>
            <a:ext cx="8190531" cy="19050"/>
          </a:xfrm>
          <a:prstGeom prst="roundRect">
            <a:avLst>
              <a:gd name="adj" fmla="val -4800000"/>
            </a:avLst>
          </a:prstGeom>
          <a:solidFill>
            <a:srgbClr val="111111"/>
          </a:solidFill>
          <a:ln/>
        </p:spPr>
        <p:txBody>
          <a:bodyPr/>
          <a:lstStyle/>
          <a:p>
            <a:endParaRPr lang="en-IN"/>
          </a:p>
        </p:txBody>
      </p:sp>
      <p:sp>
        <p:nvSpPr>
          <p:cNvPr id="6" name="Shape 2"/>
          <p:cNvSpPr/>
          <p:nvPr/>
        </p:nvSpPr>
        <p:spPr>
          <a:xfrm>
            <a:off x="520866" y="520887"/>
            <a:ext cx="142875" cy="142875"/>
          </a:xfrm>
          <a:prstGeom prst="roundRect">
            <a:avLst>
              <a:gd name="adj" fmla="val -640000"/>
            </a:avLst>
          </a:prstGeom>
          <a:solidFill>
            <a:srgbClr val="111111"/>
          </a:solidFill>
          <a:ln/>
        </p:spPr>
        <p:txBody>
          <a:bodyPr/>
          <a:lstStyle/>
          <a:p>
            <a:endParaRPr lang="en-IN"/>
          </a:p>
        </p:txBody>
      </p:sp>
      <p:sp>
        <p:nvSpPr>
          <p:cNvPr id="7" name="Shape 3"/>
          <p:cNvSpPr/>
          <p:nvPr/>
        </p:nvSpPr>
        <p:spPr>
          <a:xfrm>
            <a:off x="691202" y="520887"/>
            <a:ext cx="7929563" cy="19050"/>
          </a:xfrm>
          <a:prstGeom prst="roundRect">
            <a:avLst>
              <a:gd name="adj" fmla="val -4800000"/>
            </a:avLst>
          </a:prstGeom>
          <a:solidFill>
            <a:srgbClr val="111111"/>
          </a:solidFill>
          <a:ln/>
        </p:spPr>
        <p:txBody>
          <a:bodyPr/>
          <a:lstStyle/>
          <a:p>
            <a:endParaRPr lang="en-IN"/>
          </a:p>
        </p:txBody>
      </p:sp>
      <p:sp>
        <p:nvSpPr>
          <p:cNvPr id="8" name="Shape 4"/>
          <p:cNvSpPr/>
          <p:nvPr/>
        </p:nvSpPr>
        <p:spPr>
          <a:xfrm>
            <a:off x="691202" y="560327"/>
            <a:ext cx="7929563" cy="19050"/>
          </a:xfrm>
          <a:prstGeom prst="roundRect">
            <a:avLst>
              <a:gd name="adj" fmla="val -4800000"/>
            </a:avLst>
          </a:prstGeom>
          <a:solidFill>
            <a:srgbClr val="111111"/>
          </a:solidFill>
          <a:ln/>
        </p:spPr>
        <p:txBody>
          <a:bodyPr/>
          <a:lstStyle/>
          <a:p>
            <a:endParaRPr lang="en-IN"/>
          </a:p>
        </p:txBody>
      </p:sp>
      <p:sp>
        <p:nvSpPr>
          <p:cNvPr id="9" name="Shape 5"/>
          <p:cNvSpPr/>
          <p:nvPr/>
        </p:nvSpPr>
        <p:spPr>
          <a:xfrm>
            <a:off x="691202" y="599767"/>
            <a:ext cx="7929563" cy="19050"/>
          </a:xfrm>
          <a:prstGeom prst="roundRect">
            <a:avLst>
              <a:gd name="adj" fmla="val -4800000"/>
            </a:avLst>
          </a:prstGeom>
          <a:solidFill>
            <a:srgbClr val="111111"/>
          </a:solidFill>
          <a:ln/>
        </p:spPr>
        <p:txBody>
          <a:bodyPr/>
          <a:lstStyle/>
          <a:p>
            <a:endParaRPr lang="en-IN"/>
          </a:p>
        </p:txBody>
      </p:sp>
      <p:sp>
        <p:nvSpPr>
          <p:cNvPr id="10" name="Shape 6"/>
          <p:cNvSpPr/>
          <p:nvPr/>
        </p:nvSpPr>
        <p:spPr>
          <a:xfrm>
            <a:off x="691202" y="639207"/>
            <a:ext cx="7929563" cy="19050"/>
          </a:xfrm>
          <a:prstGeom prst="roundRect">
            <a:avLst>
              <a:gd name="adj" fmla="val -4800000"/>
            </a:avLst>
          </a:prstGeom>
          <a:solidFill>
            <a:srgbClr val="111111"/>
          </a:solidFill>
          <a:ln/>
        </p:spPr>
        <p:txBody>
          <a:bodyPr/>
          <a:lstStyle/>
          <a:p>
            <a:endParaRPr lang="en-IN"/>
          </a:p>
        </p:txBody>
      </p:sp>
      <p:sp>
        <p:nvSpPr>
          <p:cNvPr id="11" name="Shape 7"/>
          <p:cNvSpPr/>
          <p:nvPr/>
        </p:nvSpPr>
        <p:spPr>
          <a:xfrm>
            <a:off x="3240641" y="3851319"/>
            <a:ext cx="2667000" cy="238125"/>
          </a:xfrm>
          <a:prstGeom prst="roundRect">
            <a:avLst>
              <a:gd name="adj" fmla="val -384000"/>
            </a:avLst>
          </a:prstGeom>
          <a:solidFill>
            <a:srgbClr val="F8F6F4"/>
          </a:solidFill>
          <a:ln w="21167">
            <a:solidFill>
              <a:srgbClr val="111111"/>
            </a:solidFill>
            <a:prstDash val="solid"/>
          </a:ln>
        </p:spPr>
        <p:txBody>
          <a:bodyPr/>
          <a:lstStyle/>
          <a:p>
            <a:endParaRPr lang="en-IN"/>
          </a:p>
        </p:txBody>
      </p:sp>
      <p:sp>
        <p:nvSpPr>
          <p:cNvPr id="12" name="Shape 8"/>
          <p:cNvSpPr/>
          <p:nvPr/>
        </p:nvSpPr>
        <p:spPr>
          <a:xfrm>
            <a:off x="3292223" y="3899631"/>
            <a:ext cx="1828800" cy="142875"/>
          </a:xfrm>
          <a:prstGeom prst="roundRect">
            <a:avLst>
              <a:gd name="adj" fmla="val -640000"/>
            </a:avLst>
          </a:prstGeom>
          <a:solidFill>
            <a:srgbClr val="111111"/>
          </a:solidFill>
          <a:ln/>
        </p:spPr>
        <p:txBody>
          <a:bodyPr/>
          <a:lstStyle/>
          <a:p>
            <a:endParaRPr lang="en-IN"/>
          </a:p>
        </p:txBody>
      </p:sp>
      <p:sp>
        <p:nvSpPr>
          <p:cNvPr id="13" name="Text 9"/>
          <p:cNvSpPr/>
          <p:nvPr/>
        </p:nvSpPr>
        <p:spPr>
          <a:xfrm>
            <a:off x="914400" y="1108539"/>
            <a:ext cx="7315200" cy="2400300"/>
          </a:xfrm>
          <a:prstGeom prst="rect">
            <a:avLst/>
          </a:prstGeom>
          <a:noFill/>
          <a:ln/>
        </p:spPr>
        <p:txBody>
          <a:bodyPr wrap="square" lIns="0" tIns="0" rIns="0" bIns="0" rtlCol="0" anchor="b"/>
          <a:lstStyle/>
          <a:p>
            <a:pPr algn="ctr">
              <a:lnSpc>
                <a:spcPts val="6300"/>
              </a:lnSpc>
            </a:pPr>
            <a:r>
              <a:rPr lang="en-US" sz="5300" b="0" kern="0" spc="-48" dirty="0">
                <a:solidFill>
                  <a:srgbClr val="111111"/>
                </a:solidFill>
                <a:latin typeface="Book Antiqua" panose="02040602050305030304" pitchFamily="18" charset="0"/>
                <a:ea typeface="Libre Caslon Text" pitchFamily="34" charset="-122"/>
                <a:cs typeface="Libre Caslon Text" pitchFamily="34" charset="-120"/>
              </a:rPr>
              <a:t>Analyzing Correlation Patterns to Develop a Fitness Tracker</a:t>
            </a:r>
            <a:endParaRPr lang="en-US" sz="5250" dirty="0">
              <a:latin typeface="Book Antiqua" panose="02040602050305030304" pitchFamily="18" charset="0"/>
            </a:endParaRPr>
          </a:p>
        </p:txBody>
      </p:sp>
    </p:spTree>
    <p:custDataLst>
      <p:tags r:id="rId1"/>
    </p:custData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BF5E8"/>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B447FBA-F033-FEE1-9756-69D60330B28C}"/>
              </a:ext>
            </a:extLst>
          </p:cNvPr>
          <p:cNvGrpSpPr/>
          <p:nvPr/>
        </p:nvGrpSpPr>
        <p:grpSpPr>
          <a:xfrm>
            <a:off x="205368" y="852421"/>
            <a:ext cx="4218995" cy="3814299"/>
            <a:chOff x="205368" y="852421"/>
            <a:chExt cx="4218995" cy="3814299"/>
          </a:xfrm>
        </p:grpSpPr>
        <p:sp>
          <p:nvSpPr>
            <p:cNvPr id="5" name="Shape 1"/>
            <p:cNvSpPr/>
            <p:nvPr/>
          </p:nvSpPr>
          <p:spPr>
            <a:xfrm>
              <a:off x="205368" y="852421"/>
              <a:ext cx="4216362" cy="3814299"/>
            </a:xfrm>
            <a:prstGeom prst="roundRect">
              <a:avLst>
                <a:gd name="adj" fmla="val -23973"/>
              </a:avLst>
            </a:prstGeom>
            <a:solidFill>
              <a:srgbClr val="FFFFFF"/>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6" name="Shape 2"/>
            <p:cNvSpPr/>
            <p:nvPr/>
          </p:nvSpPr>
          <p:spPr>
            <a:xfrm>
              <a:off x="208001" y="1124150"/>
              <a:ext cx="4216362" cy="24155"/>
            </a:xfrm>
            <a:prstGeom prst="roundRect">
              <a:avLst>
                <a:gd name="adj" fmla="val -3785552"/>
              </a:avLst>
            </a:prstGeom>
            <a:solidFill>
              <a:srgbClr val="111111"/>
            </a:solidFill>
            <a:ln/>
          </p:spPr>
          <p:txBody>
            <a:bodyPr/>
            <a:lstStyle/>
            <a:p>
              <a:endParaRPr lang="en-IN"/>
            </a:p>
          </p:txBody>
        </p:sp>
        <p:sp>
          <p:nvSpPr>
            <p:cNvPr id="7" name="Shape 3"/>
            <p:cNvSpPr/>
            <p:nvPr/>
          </p:nvSpPr>
          <p:spPr>
            <a:xfrm>
              <a:off x="283895" y="907038"/>
              <a:ext cx="252982" cy="181162"/>
            </a:xfrm>
            <a:prstGeom prst="roundRect">
              <a:avLst>
                <a:gd name="adj" fmla="val -504742"/>
              </a:avLst>
            </a:prstGeom>
            <a:solidFill>
              <a:srgbClr val="111111"/>
            </a:solidFill>
            <a:ln/>
          </p:spPr>
          <p:txBody>
            <a:bodyPr/>
            <a:lstStyle/>
            <a:p>
              <a:endParaRPr lang="en-IN"/>
            </a:p>
          </p:txBody>
        </p:sp>
        <p:sp>
          <p:nvSpPr>
            <p:cNvPr id="8" name="Shape 4"/>
            <p:cNvSpPr/>
            <p:nvPr/>
          </p:nvSpPr>
          <p:spPr>
            <a:xfrm>
              <a:off x="585500" y="907038"/>
              <a:ext cx="3752562" cy="24155"/>
            </a:xfrm>
            <a:prstGeom prst="roundRect">
              <a:avLst>
                <a:gd name="adj" fmla="val -3785552"/>
              </a:avLst>
            </a:prstGeom>
            <a:solidFill>
              <a:srgbClr val="111111"/>
            </a:solidFill>
            <a:ln/>
          </p:spPr>
          <p:txBody>
            <a:bodyPr/>
            <a:lstStyle/>
            <a:p>
              <a:endParaRPr lang="en-IN"/>
            </a:p>
          </p:txBody>
        </p:sp>
        <p:sp>
          <p:nvSpPr>
            <p:cNvPr id="9" name="Shape 5"/>
            <p:cNvSpPr/>
            <p:nvPr/>
          </p:nvSpPr>
          <p:spPr>
            <a:xfrm>
              <a:off x="585500" y="957046"/>
              <a:ext cx="3752562" cy="24155"/>
            </a:xfrm>
            <a:prstGeom prst="roundRect">
              <a:avLst>
                <a:gd name="adj" fmla="val -3785552"/>
              </a:avLst>
            </a:prstGeom>
            <a:solidFill>
              <a:srgbClr val="111111"/>
            </a:solidFill>
            <a:ln/>
          </p:spPr>
          <p:txBody>
            <a:bodyPr/>
            <a:lstStyle/>
            <a:p>
              <a:endParaRPr lang="en-IN"/>
            </a:p>
          </p:txBody>
        </p:sp>
        <p:sp>
          <p:nvSpPr>
            <p:cNvPr id="10" name="Shape 6"/>
            <p:cNvSpPr/>
            <p:nvPr/>
          </p:nvSpPr>
          <p:spPr>
            <a:xfrm>
              <a:off x="585500" y="1007055"/>
              <a:ext cx="3752562" cy="24155"/>
            </a:xfrm>
            <a:prstGeom prst="roundRect">
              <a:avLst>
                <a:gd name="adj" fmla="val -3785552"/>
              </a:avLst>
            </a:prstGeom>
            <a:solidFill>
              <a:srgbClr val="111111"/>
            </a:solidFill>
            <a:ln/>
          </p:spPr>
          <p:txBody>
            <a:bodyPr/>
            <a:lstStyle/>
            <a:p>
              <a:endParaRPr lang="en-IN"/>
            </a:p>
          </p:txBody>
        </p:sp>
        <p:sp>
          <p:nvSpPr>
            <p:cNvPr id="11" name="Shape 7"/>
            <p:cNvSpPr/>
            <p:nvPr/>
          </p:nvSpPr>
          <p:spPr>
            <a:xfrm>
              <a:off x="585500" y="1057064"/>
              <a:ext cx="3752562" cy="24155"/>
            </a:xfrm>
            <a:prstGeom prst="roundRect">
              <a:avLst>
                <a:gd name="adj" fmla="val -3785552"/>
              </a:avLst>
            </a:prstGeom>
            <a:solidFill>
              <a:srgbClr val="111111"/>
            </a:solidFill>
            <a:ln/>
          </p:spPr>
          <p:txBody>
            <a:bodyPr/>
            <a:lstStyle/>
            <a:p>
              <a:endParaRPr lang="en-IN"/>
            </a:p>
          </p:txBody>
        </p:sp>
        <p:pic>
          <p:nvPicPr>
            <p:cNvPr id="22" name="Image 1" descr="https://pitch-assets-ccb95893-de3f-4266-973c-20049231b248.s3.eu-west-1.amazonaws.com/c7aa6674-5e85-46d3-8bbf-a13479031e8b?pitch-bytes=35816&amp;pitch-content-type=image%2Fpng"/>
            <p:cNvPicPr>
              <a:picLocks noChangeAspect="1"/>
            </p:cNvPicPr>
            <p:nvPr/>
          </p:nvPicPr>
          <p:blipFill>
            <a:blip r:embed="rId4"/>
            <a:srcRect/>
            <a:stretch/>
          </p:blipFill>
          <p:spPr>
            <a:xfrm>
              <a:off x="330118" y="1941024"/>
              <a:ext cx="3904390" cy="297115"/>
            </a:xfrm>
            <a:prstGeom prst="rect">
              <a:avLst/>
            </a:prstGeom>
          </p:spPr>
        </p:pic>
        <p:pic>
          <p:nvPicPr>
            <p:cNvPr id="23" name="Image 2" descr="https://pitch-assets-ccb95893-de3f-4266-973c-20049231b248.s3.eu-west-1.amazonaws.com/0e3847f6-d61f-4d7f-b07d-33f8f7a89f72?pitch-bytes=26175&amp;pitch-content-type=image%2Fpng"/>
            <p:cNvPicPr>
              <a:picLocks noChangeAspect="1"/>
            </p:cNvPicPr>
            <p:nvPr/>
          </p:nvPicPr>
          <p:blipFill>
            <a:blip r:embed="rId5"/>
            <a:srcRect/>
            <a:stretch/>
          </p:blipFill>
          <p:spPr>
            <a:xfrm>
              <a:off x="276688" y="1234660"/>
              <a:ext cx="4008262" cy="611869"/>
            </a:xfrm>
            <a:prstGeom prst="rect">
              <a:avLst/>
            </a:prstGeom>
          </p:spPr>
        </p:pic>
        <p:sp>
          <p:nvSpPr>
            <p:cNvPr id="24" name="Text 18"/>
            <p:cNvSpPr/>
            <p:nvPr/>
          </p:nvSpPr>
          <p:spPr>
            <a:xfrm>
              <a:off x="266936" y="4225659"/>
              <a:ext cx="4071126" cy="365720"/>
            </a:xfrm>
            <a:prstGeom prst="rect">
              <a:avLst/>
            </a:prstGeom>
            <a:noFill/>
            <a:ln/>
          </p:spPr>
          <p:txBody>
            <a:bodyPr wrap="square" lIns="0" tIns="0" rIns="0" bIns="0" rtlCol="0" anchor="t"/>
            <a:lstStyle/>
            <a:p>
              <a:pPr algn="ctr">
                <a:lnSpc>
                  <a:spcPts val="1440"/>
                </a:lnSpc>
              </a:pPr>
              <a:r>
                <a:rPr lang="en-US" sz="800" b="0" dirty="0">
                  <a:solidFill>
                    <a:srgbClr val="111111"/>
                  </a:solidFill>
                  <a:latin typeface="IBM Plex Mono" pitchFamily="34" charset="0"/>
                  <a:ea typeface="IBM Plex Mono" pitchFamily="34" charset="-122"/>
                  <a:cs typeface="IBM Plex Mono" pitchFamily="34" charset="-120"/>
                </a:rPr>
                <a:t>The business should create a personal notification to go to sleep at specific time or help users get better sleep time.</a:t>
              </a:r>
              <a:endParaRPr lang="en-US" sz="900" dirty="0"/>
            </a:p>
          </p:txBody>
        </p:sp>
      </p:grpSp>
      <p:sp>
        <p:nvSpPr>
          <p:cNvPr id="19" name="Text 15"/>
          <p:cNvSpPr/>
          <p:nvPr/>
        </p:nvSpPr>
        <p:spPr>
          <a:xfrm>
            <a:off x="914400" y="261711"/>
            <a:ext cx="7315200" cy="487660"/>
          </a:xfrm>
          <a:prstGeom prst="rect">
            <a:avLst/>
          </a:prstGeom>
          <a:noFill/>
          <a:ln/>
        </p:spPr>
        <p:txBody>
          <a:bodyPr wrap="square" lIns="0" tIns="0" rIns="0" bIns="0" rtlCol="0" anchor="t"/>
          <a:lstStyle/>
          <a:p>
            <a:pPr algn="ctr">
              <a:lnSpc>
                <a:spcPts val="3840"/>
              </a:lnSpc>
            </a:pPr>
            <a:r>
              <a:rPr lang="en-US" sz="2400" b="1" dirty="0">
                <a:solidFill>
                  <a:srgbClr val="111111"/>
                </a:solidFill>
                <a:latin typeface="IBM Plex Mono" pitchFamily="34" charset="0"/>
                <a:ea typeface="IBM Plex Mono" pitchFamily="34" charset="-122"/>
                <a:cs typeface="IBM Plex Mono" pitchFamily="34" charset="-120"/>
              </a:rPr>
              <a:t>ANALYZING THE CORRELATION PATTERNS</a:t>
            </a:r>
            <a:endParaRPr lang="en-US" sz="2400" dirty="0"/>
          </a:p>
        </p:txBody>
      </p:sp>
      <p:grpSp>
        <p:nvGrpSpPr>
          <p:cNvPr id="2" name="Group 1">
            <a:extLst>
              <a:ext uri="{FF2B5EF4-FFF2-40B4-BE49-F238E27FC236}">
                <a16:creationId xmlns:a16="http://schemas.microsoft.com/office/drawing/2014/main" id="{B180BEFF-D8BB-67BD-D34A-4564A4FDF6C1}"/>
              </a:ext>
            </a:extLst>
          </p:cNvPr>
          <p:cNvGrpSpPr/>
          <p:nvPr/>
        </p:nvGrpSpPr>
        <p:grpSpPr>
          <a:xfrm>
            <a:off x="713311" y="2335377"/>
            <a:ext cx="3199020" cy="1806447"/>
            <a:chOff x="713311" y="2335377"/>
            <a:chExt cx="3199020" cy="1806447"/>
          </a:xfrm>
        </p:grpSpPr>
        <p:sp>
          <p:nvSpPr>
            <p:cNvPr id="12" name="Text 8"/>
            <p:cNvSpPr/>
            <p:nvPr/>
          </p:nvSpPr>
          <p:spPr>
            <a:xfrm>
              <a:off x="713311" y="2335377"/>
              <a:ext cx="3197206" cy="1806447"/>
            </a:xfrm>
            <a:prstGeom prst="roundRect">
              <a:avLst>
                <a:gd name="adj" fmla="val -50619"/>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177623" tIns="213261" rIns="177623" bIns="213261" rtlCol="0" anchor="ctr"/>
            <a:lstStyle/>
            <a:p>
              <a:pPr algn="ctr">
                <a:lnSpc>
                  <a:spcPts val="1440"/>
                </a:lnSpc>
              </a:pPr>
              <a:endParaRPr lang="en-US" sz="900" dirty="0"/>
            </a:p>
          </p:txBody>
        </p:sp>
        <p:sp>
          <p:nvSpPr>
            <p:cNvPr id="13" name="Shape 9"/>
            <p:cNvSpPr/>
            <p:nvPr/>
          </p:nvSpPr>
          <p:spPr>
            <a:xfrm>
              <a:off x="715125" y="2549288"/>
              <a:ext cx="3197206" cy="19015"/>
            </a:xfrm>
            <a:prstGeom prst="roundRect">
              <a:avLst>
                <a:gd name="adj" fmla="val -4808835"/>
              </a:avLst>
            </a:prstGeom>
            <a:solidFill>
              <a:srgbClr val="111111"/>
            </a:solidFill>
            <a:ln/>
          </p:spPr>
          <p:txBody>
            <a:bodyPr/>
            <a:lstStyle/>
            <a:p>
              <a:endParaRPr lang="en-IN"/>
            </a:p>
          </p:txBody>
        </p:sp>
        <p:sp>
          <p:nvSpPr>
            <p:cNvPr id="14" name="Shape 10"/>
            <p:cNvSpPr/>
            <p:nvPr/>
          </p:nvSpPr>
          <p:spPr>
            <a:xfrm>
              <a:off x="767443" y="2378373"/>
              <a:ext cx="174393" cy="142614"/>
            </a:xfrm>
            <a:prstGeom prst="roundRect">
              <a:avLst>
                <a:gd name="adj" fmla="val -641171"/>
              </a:avLst>
            </a:prstGeom>
            <a:solidFill>
              <a:srgbClr val="111111"/>
            </a:solidFill>
            <a:ln/>
          </p:spPr>
          <p:txBody>
            <a:bodyPr/>
            <a:lstStyle/>
            <a:p>
              <a:endParaRPr lang="en-IN"/>
            </a:p>
          </p:txBody>
        </p:sp>
        <p:sp>
          <p:nvSpPr>
            <p:cNvPr id="15" name="Shape 11"/>
            <p:cNvSpPr/>
            <p:nvPr/>
          </p:nvSpPr>
          <p:spPr>
            <a:xfrm>
              <a:off x="975354" y="2378373"/>
              <a:ext cx="2877485" cy="19015"/>
            </a:xfrm>
            <a:prstGeom prst="roundRect">
              <a:avLst>
                <a:gd name="adj" fmla="val -4808835"/>
              </a:avLst>
            </a:prstGeom>
            <a:solidFill>
              <a:srgbClr val="111111"/>
            </a:solidFill>
            <a:ln/>
          </p:spPr>
          <p:txBody>
            <a:bodyPr/>
            <a:lstStyle/>
            <a:p>
              <a:endParaRPr lang="en-IN"/>
            </a:p>
          </p:txBody>
        </p:sp>
        <p:sp>
          <p:nvSpPr>
            <p:cNvPr id="16" name="Shape 12"/>
            <p:cNvSpPr/>
            <p:nvPr/>
          </p:nvSpPr>
          <p:spPr>
            <a:xfrm>
              <a:off x="975354" y="2417741"/>
              <a:ext cx="2877485" cy="19015"/>
            </a:xfrm>
            <a:prstGeom prst="roundRect">
              <a:avLst>
                <a:gd name="adj" fmla="val -4808835"/>
              </a:avLst>
            </a:prstGeom>
            <a:solidFill>
              <a:srgbClr val="111111"/>
            </a:solidFill>
            <a:ln/>
          </p:spPr>
          <p:txBody>
            <a:bodyPr/>
            <a:lstStyle/>
            <a:p>
              <a:endParaRPr lang="en-IN"/>
            </a:p>
          </p:txBody>
        </p:sp>
        <p:sp>
          <p:nvSpPr>
            <p:cNvPr id="17" name="Shape 13"/>
            <p:cNvSpPr/>
            <p:nvPr/>
          </p:nvSpPr>
          <p:spPr>
            <a:xfrm>
              <a:off x="975354" y="2457108"/>
              <a:ext cx="2877485" cy="19015"/>
            </a:xfrm>
            <a:prstGeom prst="roundRect">
              <a:avLst>
                <a:gd name="adj" fmla="val -4808835"/>
              </a:avLst>
            </a:prstGeom>
            <a:solidFill>
              <a:srgbClr val="111111"/>
            </a:solidFill>
            <a:ln/>
          </p:spPr>
          <p:txBody>
            <a:bodyPr/>
            <a:lstStyle/>
            <a:p>
              <a:endParaRPr lang="en-IN"/>
            </a:p>
          </p:txBody>
        </p:sp>
        <p:sp>
          <p:nvSpPr>
            <p:cNvPr id="18" name="Shape 14"/>
            <p:cNvSpPr/>
            <p:nvPr/>
          </p:nvSpPr>
          <p:spPr>
            <a:xfrm>
              <a:off x="975354" y="2496476"/>
              <a:ext cx="2877485" cy="19015"/>
            </a:xfrm>
            <a:prstGeom prst="roundRect">
              <a:avLst>
                <a:gd name="adj" fmla="val -4808835"/>
              </a:avLst>
            </a:prstGeom>
            <a:solidFill>
              <a:srgbClr val="111111"/>
            </a:solidFill>
            <a:ln/>
          </p:spPr>
          <p:txBody>
            <a:bodyPr/>
            <a:lstStyle/>
            <a:p>
              <a:endParaRPr lang="en-IN"/>
            </a:p>
          </p:txBody>
        </p:sp>
        <p:sp>
          <p:nvSpPr>
            <p:cNvPr id="20" name="Text 16"/>
            <p:cNvSpPr/>
            <p:nvPr/>
          </p:nvSpPr>
          <p:spPr>
            <a:xfrm>
              <a:off x="801879" y="2589587"/>
              <a:ext cx="3021932" cy="1523802"/>
            </a:xfrm>
            <a:prstGeom prst="rect">
              <a:avLst/>
            </a:prstGeom>
            <a:noFill/>
            <a:ln/>
          </p:spPr>
          <p:txBody>
            <a:bodyPr wrap="square" lIns="0" tIns="0" rIns="0" bIns="0" rtlCol="0" anchor="t"/>
            <a:lstStyle/>
            <a:p>
              <a:pPr algn="ctr">
                <a:lnSpc>
                  <a:spcPts val="1440"/>
                </a:lnSpc>
              </a:pPr>
              <a:r>
                <a:rPr lang="en-US" sz="900" b="1" dirty="0">
                  <a:solidFill>
                    <a:srgbClr val="111111"/>
                  </a:solidFill>
                  <a:latin typeface="IBM Plex Mono" pitchFamily="34" charset="0"/>
                  <a:ea typeface="IBM Plex Mono" pitchFamily="34" charset="-122"/>
                  <a:cs typeface="IBM Plex Mono" pitchFamily="34" charset="-120"/>
                </a:rPr>
                <a:t>Correlation between Minutes Asleep and Time in Bed is 0.9304575</a:t>
              </a:r>
              <a:endParaRPr lang="en-US" sz="900" dirty="0"/>
            </a:p>
            <a:p>
              <a:pPr algn="ctr">
                <a:lnSpc>
                  <a:spcPts val="1440"/>
                </a:lnSpc>
              </a:pPr>
              <a:endParaRPr lang="en-US" sz="900" dirty="0"/>
            </a:p>
            <a:p>
              <a:pPr algn="ctr">
                <a:lnSpc>
                  <a:spcPts val="1680"/>
                </a:lnSpc>
              </a:pPr>
              <a:r>
                <a:rPr lang="en-US" sz="1100" b="1" dirty="0">
                  <a:solidFill>
                    <a:srgbClr val="111111"/>
                  </a:solidFill>
                  <a:latin typeface="IBM Plex Mono" pitchFamily="34" charset="0"/>
                  <a:ea typeface="IBM Plex Mono" pitchFamily="34" charset="-122"/>
                  <a:cs typeface="IBM Plex Mono" pitchFamily="34" charset="-120"/>
                </a:rPr>
                <a:t>They have a </a:t>
              </a:r>
              <a:r>
                <a:rPr lang="en-US" sz="1100" b="1" dirty="0">
                  <a:solidFill>
                    <a:srgbClr val="FF0000"/>
                  </a:solidFill>
                  <a:latin typeface="IBM Plex Mono" pitchFamily="34" charset="0"/>
                  <a:ea typeface="IBM Plex Mono" pitchFamily="34" charset="-122"/>
                  <a:cs typeface="IBM Plex Mono" pitchFamily="34" charset="-120"/>
                </a:rPr>
                <a:t>very strong positive relation.</a:t>
              </a:r>
              <a:endParaRPr lang="en-US" sz="900" dirty="0"/>
            </a:p>
            <a:p>
              <a:pPr algn="ctr">
                <a:lnSpc>
                  <a:spcPts val="1440"/>
                </a:lnSpc>
              </a:pPr>
              <a:endParaRPr lang="en-US" sz="900" dirty="0"/>
            </a:p>
            <a:p>
              <a:pPr algn="ctr">
                <a:lnSpc>
                  <a:spcPts val="1440"/>
                </a:lnSpc>
              </a:pPr>
              <a:r>
                <a:rPr lang="en-US" sz="900" b="1" dirty="0">
                  <a:solidFill>
                    <a:srgbClr val="111111"/>
                  </a:solidFill>
                  <a:latin typeface="IBM Plex Mono" pitchFamily="34" charset="0"/>
                  <a:ea typeface="IBM Plex Mono" pitchFamily="34" charset="-122"/>
                  <a:cs typeface="IBM Plex Mono" pitchFamily="34" charset="-120"/>
                </a:rPr>
                <a:t>The more time is spent in bed, the more time the participants are asleep.</a:t>
              </a:r>
              <a:endParaRPr lang="en-US" sz="900" dirty="0"/>
            </a:p>
          </p:txBody>
        </p:sp>
      </p:grpSp>
      <p:grpSp>
        <p:nvGrpSpPr>
          <p:cNvPr id="26" name="Group 25">
            <a:extLst>
              <a:ext uri="{FF2B5EF4-FFF2-40B4-BE49-F238E27FC236}">
                <a16:creationId xmlns:a16="http://schemas.microsoft.com/office/drawing/2014/main" id="{FB97BFCA-FD11-3315-A9E9-12FBAD7400D2}"/>
              </a:ext>
            </a:extLst>
          </p:cNvPr>
          <p:cNvGrpSpPr/>
          <p:nvPr/>
        </p:nvGrpSpPr>
        <p:grpSpPr>
          <a:xfrm>
            <a:off x="4611482" y="921073"/>
            <a:ext cx="4286250" cy="3671807"/>
            <a:chOff x="4611482" y="921073"/>
            <a:chExt cx="4286250" cy="3671807"/>
          </a:xfrm>
        </p:grpSpPr>
        <p:sp>
          <p:nvSpPr>
            <p:cNvPr id="3" name="Text 0"/>
            <p:cNvSpPr/>
            <p:nvPr/>
          </p:nvSpPr>
          <p:spPr>
            <a:xfrm>
              <a:off x="4611482" y="921073"/>
              <a:ext cx="4286250" cy="3671807"/>
            </a:xfrm>
            <a:prstGeom prst="roundRect">
              <a:avLst>
                <a:gd name="adj" fmla="val -24903"/>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238125" tIns="433477" rIns="238125" bIns="433477" rtlCol="0" anchor="ctr"/>
            <a:lstStyle/>
            <a:p>
              <a:pPr algn="ctr">
                <a:lnSpc>
                  <a:spcPts val="1440"/>
                </a:lnSpc>
              </a:pPr>
              <a:endParaRPr lang="en-US" sz="900" dirty="0"/>
            </a:p>
          </p:txBody>
        </p:sp>
        <p:pic>
          <p:nvPicPr>
            <p:cNvPr id="4" name="Image 0" descr="https://pitch-assets-ccb95893-de3f-4266-973c-20049231b248.s3.eu-west-1.amazonaws.com/3d6b6460-32d6-48c2-a38a-18dc283ebd92?pitch-bytes=77465&amp;pitch-content-type=image%2Fpng"/>
            <p:cNvPicPr>
              <a:picLocks noChangeAspect="1"/>
            </p:cNvPicPr>
            <p:nvPr/>
          </p:nvPicPr>
          <p:blipFill>
            <a:blip r:embed="rId6"/>
            <a:srcRect/>
            <a:stretch/>
          </p:blipFill>
          <p:spPr>
            <a:xfrm>
              <a:off x="4693024" y="1436720"/>
              <a:ext cx="4109736" cy="2998841"/>
            </a:xfrm>
            <a:prstGeom prst="rect">
              <a:avLst/>
            </a:prstGeom>
          </p:spPr>
        </p:pic>
        <p:sp>
          <p:nvSpPr>
            <p:cNvPr id="21" name="Text 17"/>
            <p:cNvSpPr/>
            <p:nvPr/>
          </p:nvSpPr>
          <p:spPr>
            <a:xfrm>
              <a:off x="4971698" y="1005609"/>
              <a:ext cx="3657600" cy="365720"/>
            </a:xfrm>
            <a:prstGeom prst="rect">
              <a:avLst/>
            </a:prstGeom>
            <a:noFill/>
            <a:ln/>
          </p:spPr>
          <p:txBody>
            <a:bodyPr wrap="square" lIns="0" tIns="0" rIns="0" bIns="0" rtlCol="0" anchor="t"/>
            <a:lstStyle/>
            <a:p>
              <a:pPr algn="ctr">
                <a:lnSpc>
                  <a:spcPts val="1440"/>
                </a:lnSpc>
              </a:pPr>
              <a:r>
                <a:rPr lang="en-US" sz="1200" b="0" kern="0" spc="-48" dirty="0">
                  <a:solidFill>
                    <a:srgbClr val="FF0000"/>
                  </a:solidFill>
                  <a:latin typeface="Book Antiqua" panose="02040602050305030304" pitchFamily="18" charset="0"/>
                  <a:ea typeface="Libre Caslon Text" pitchFamily="34" charset="-122"/>
                  <a:cs typeface="Libre Caslon Text" pitchFamily="34" charset="-120"/>
                </a:rPr>
                <a:t>Relationship between Minutes Asleep </a:t>
              </a:r>
            </a:p>
            <a:p>
              <a:pPr algn="ctr">
                <a:lnSpc>
                  <a:spcPts val="1440"/>
                </a:lnSpc>
              </a:pPr>
              <a:r>
                <a:rPr lang="en-US" sz="1200" b="0" kern="0" spc="-48" dirty="0">
                  <a:solidFill>
                    <a:srgbClr val="FF0000"/>
                  </a:solidFill>
                  <a:latin typeface="Book Antiqua" panose="02040602050305030304" pitchFamily="18" charset="0"/>
                  <a:ea typeface="Libre Caslon Text" pitchFamily="34" charset="-122"/>
                  <a:cs typeface="Libre Caslon Text" pitchFamily="34" charset="-120"/>
                </a:rPr>
                <a:t>and Total Time In Bed</a:t>
              </a:r>
              <a:endParaRPr lang="en-US" sz="1200" dirty="0">
                <a:latin typeface="Book Antiqua" panose="02040602050305030304" pitchFamily="18" charset="0"/>
              </a:endParaRPr>
            </a:p>
          </p:txBody>
        </p:sp>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BF5E8"/>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D00760D-7AF0-DB6A-5027-0C07A4DA4C46}"/>
              </a:ext>
            </a:extLst>
          </p:cNvPr>
          <p:cNvGrpSpPr/>
          <p:nvPr/>
        </p:nvGrpSpPr>
        <p:grpSpPr>
          <a:xfrm>
            <a:off x="476517" y="744965"/>
            <a:ext cx="8192400" cy="4192425"/>
            <a:chOff x="476517" y="744965"/>
            <a:chExt cx="8192400" cy="4192425"/>
          </a:xfrm>
        </p:grpSpPr>
        <p:sp>
          <p:nvSpPr>
            <p:cNvPr id="5" name="Text 2"/>
            <p:cNvSpPr/>
            <p:nvPr/>
          </p:nvSpPr>
          <p:spPr>
            <a:xfrm>
              <a:off x="476517" y="744965"/>
              <a:ext cx="8192400" cy="4192425"/>
            </a:xfrm>
            <a:prstGeom prst="roundRect">
              <a:avLst>
                <a:gd name="adj" fmla="val -21811"/>
              </a:avLst>
            </a:prstGeom>
            <a:solidFill>
              <a:srgbClr val="FFFFFF"/>
            </a:solidFill>
            <a:ln w="21167">
              <a:solidFill>
                <a:srgbClr val="111111"/>
              </a:solidFill>
            </a:ln>
            <a:effectLst>
              <a:outerShdw blurRad="3175" dist="50800" dir="2700000" algn="bl" rotWithShape="0">
                <a:srgbClr val="000000">
                  <a:alpha val="100000"/>
                </a:srgbClr>
              </a:outerShdw>
            </a:effectLst>
          </p:spPr>
          <p:txBody>
            <a:bodyPr wrap="square" lIns="455133" tIns="494939" rIns="455133" bIns="494939" rtlCol="0" anchor="ctr"/>
            <a:lstStyle/>
            <a:p>
              <a:pPr algn="ctr">
                <a:lnSpc>
                  <a:spcPts val="1440"/>
                </a:lnSpc>
              </a:pPr>
              <a:endParaRPr lang="en-US" sz="900" dirty="0"/>
            </a:p>
          </p:txBody>
        </p:sp>
        <p:sp>
          <p:nvSpPr>
            <p:cNvPr id="6" name="Shape 3"/>
            <p:cNvSpPr/>
            <p:nvPr/>
          </p:nvSpPr>
          <p:spPr>
            <a:xfrm>
              <a:off x="478004" y="959267"/>
              <a:ext cx="8190531" cy="19050"/>
            </a:xfrm>
            <a:prstGeom prst="roundRect">
              <a:avLst>
                <a:gd name="adj" fmla="val -4800000"/>
              </a:avLst>
            </a:prstGeom>
            <a:solidFill>
              <a:srgbClr val="111111"/>
            </a:solidFill>
            <a:ln/>
          </p:spPr>
          <p:txBody>
            <a:bodyPr/>
            <a:lstStyle/>
            <a:p>
              <a:endParaRPr lang="en-IN"/>
            </a:p>
          </p:txBody>
        </p:sp>
        <p:sp>
          <p:nvSpPr>
            <p:cNvPr id="7" name="Shape 4"/>
            <p:cNvSpPr/>
            <p:nvPr/>
          </p:nvSpPr>
          <p:spPr>
            <a:xfrm>
              <a:off x="520866" y="788039"/>
              <a:ext cx="142875" cy="142875"/>
            </a:xfrm>
            <a:prstGeom prst="roundRect">
              <a:avLst>
                <a:gd name="adj" fmla="val -640000"/>
              </a:avLst>
            </a:prstGeom>
            <a:solidFill>
              <a:srgbClr val="111111"/>
            </a:solidFill>
            <a:ln/>
          </p:spPr>
          <p:txBody>
            <a:bodyPr/>
            <a:lstStyle/>
            <a:p>
              <a:endParaRPr lang="en-IN"/>
            </a:p>
          </p:txBody>
        </p:sp>
        <p:sp>
          <p:nvSpPr>
            <p:cNvPr id="8" name="Shape 5"/>
            <p:cNvSpPr/>
            <p:nvPr/>
          </p:nvSpPr>
          <p:spPr>
            <a:xfrm>
              <a:off x="691202" y="788039"/>
              <a:ext cx="7929563" cy="19050"/>
            </a:xfrm>
            <a:prstGeom prst="roundRect">
              <a:avLst>
                <a:gd name="adj" fmla="val -4800000"/>
              </a:avLst>
            </a:prstGeom>
            <a:solidFill>
              <a:srgbClr val="111111"/>
            </a:solidFill>
            <a:ln/>
          </p:spPr>
          <p:txBody>
            <a:bodyPr/>
            <a:lstStyle/>
            <a:p>
              <a:endParaRPr lang="en-IN"/>
            </a:p>
          </p:txBody>
        </p:sp>
        <p:sp>
          <p:nvSpPr>
            <p:cNvPr id="9" name="Shape 6"/>
            <p:cNvSpPr/>
            <p:nvPr/>
          </p:nvSpPr>
          <p:spPr>
            <a:xfrm>
              <a:off x="691202" y="827479"/>
              <a:ext cx="7929563" cy="19050"/>
            </a:xfrm>
            <a:prstGeom prst="roundRect">
              <a:avLst>
                <a:gd name="adj" fmla="val -4800000"/>
              </a:avLst>
            </a:prstGeom>
            <a:solidFill>
              <a:srgbClr val="111111"/>
            </a:solidFill>
            <a:ln/>
          </p:spPr>
          <p:txBody>
            <a:bodyPr/>
            <a:lstStyle/>
            <a:p>
              <a:endParaRPr lang="en-IN"/>
            </a:p>
          </p:txBody>
        </p:sp>
        <p:sp>
          <p:nvSpPr>
            <p:cNvPr id="10" name="Shape 7"/>
            <p:cNvSpPr/>
            <p:nvPr/>
          </p:nvSpPr>
          <p:spPr>
            <a:xfrm>
              <a:off x="691202" y="866918"/>
              <a:ext cx="7929563" cy="19050"/>
            </a:xfrm>
            <a:prstGeom prst="roundRect">
              <a:avLst>
                <a:gd name="adj" fmla="val -4800000"/>
              </a:avLst>
            </a:prstGeom>
            <a:solidFill>
              <a:srgbClr val="111111"/>
            </a:solidFill>
            <a:ln/>
          </p:spPr>
          <p:txBody>
            <a:bodyPr/>
            <a:lstStyle/>
            <a:p>
              <a:endParaRPr lang="en-IN"/>
            </a:p>
          </p:txBody>
        </p:sp>
        <p:sp>
          <p:nvSpPr>
            <p:cNvPr id="11" name="Shape 8"/>
            <p:cNvSpPr/>
            <p:nvPr/>
          </p:nvSpPr>
          <p:spPr>
            <a:xfrm>
              <a:off x="691202" y="906358"/>
              <a:ext cx="7929563" cy="19050"/>
            </a:xfrm>
            <a:prstGeom prst="roundRect">
              <a:avLst>
                <a:gd name="adj" fmla="val -4800000"/>
              </a:avLst>
            </a:prstGeom>
            <a:solidFill>
              <a:srgbClr val="111111"/>
            </a:solidFill>
            <a:ln/>
          </p:spPr>
          <p:txBody>
            <a:bodyPr/>
            <a:lstStyle/>
            <a:p>
              <a:endParaRPr lang="en-IN"/>
            </a:p>
          </p:txBody>
        </p:sp>
        <p:pic>
          <p:nvPicPr>
            <p:cNvPr id="19" name="Image 0" descr="https://pitch-assets-ccb95893-de3f-4266-973c-20049231b248.s3.eu-west-1.amazonaws.com/ab716a31-9295-431b-ab37-5b73f969ed69?pitch-bytes=85374&amp;pitch-content-type=image%2Fpng"/>
            <p:cNvPicPr>
              <a:picLocks noChangeAspect="1"/>
            </p:cNvPicPr>
            <p:nvPr/>
          </p:nvPicPr>
          <p:blipFill>
            <a:blip r:embed="rId4"/>
            <a:srcRect/>
            <a:stretch/>
          </p:blipFill>
          <p:spPr>
            <a:xfrm>
              <a:off x="4463526" y="1652779"/>
              <a:ext cx="4011590" cy="2914671"/>
            </a:xfrm>
            <a:prstGeom prst="rect">
              <a:avLst/>
            </a:prstGeom>
          </p:spPr>
        </p:pic>
        <p:sp>
          <p:nvSpPr>
            <p:cNvPr id="21" name="Text 17"/>
            <p:cNvSpPr/>
            <p:nvPr/>
          </p:nvSpPr>
          <p:spPr>
            <a:xfrm>
              <a:off x="4693650" y="1188684"/>
              <a:ext cx="3657600" cy="365671"/>
            </a:xfrm>
            <a:prstGeom prst="rect">
              <a:avLst/>
            </a:prstGeom>
            <a:noFill/>
            <a:ln/>
          </p:spPr>
          <p:txBody>
            <a:bodyPr wrap="square" lIns="0" tIns="0" rIns="0" bIns="0" rtlCol="0" anchor="t"/>
            <a:lstStyle/>
            <a:p>
              <a:pPr algn="ctr">
                <a:lnSpc>
                  <a:spcPts val="1440"/>
                </a:lnSpc>
              </a:pPr>
              <a:r>
                <a:rPr lang="en-US" sz="1200" b="0" kern="0" spc="-48" dirty="0">
                  <a:solidFill>
                    <a:srgbClr val="FF0000"/>
                  </a:solidFill>
                  <a:latin typeface="Book Antiqua" panose="02040602050305030304" pitchFamily="18" charset="0"/>
                  <a:ea typeface="Libre Caslon Text" pitchFamily="34" charset="-122"/>
                  <a:cs typeface="Libre Caslon Text" pitchFamily="34" charset="-120"/>
                </a:rPr>
                <a:t>Relationship between Total Steps </a:t>
              </a:r>
              <a:endParaRPr lang="en-US" sz="1200" dirty="0">
                <a:latin typeface="Book Antiqua" panose="02040602050305030304" pitchFamily="18" charset="0"/>
              </a:endParaRPr>
            </a:p>
            <a:p>
              <a:pPr algn="ctr">
                <a:lnSpc>
                  <a:spcPts val="1440"/>
                </a:lnSpc>
              </a:pPr>
              <a:r>
                <a:rPr lang="en-US" sz="1200" b="0" kern="0" spc="-48" dirty="0">
                  <a:solidFill>
                    <a:srgbClr val="FF0000"/>
                  </a:solidFill>
                  <a:latin typeface="Book Antiqua" panose="02040602050305030304" pitchFamily="18" charset="0"/>
                  <a:ea typeface="Libre Caslon Text" pitchFamily="34" charset="-122"/>
                  <a:cs typeface="Libre Caslon Text" pitchFamily="34" charset="-120"/>
                </a:rPr>
                <a:t>and Calories</a:t>
              </a:r>
              <a:endParaRPr lang="en-US" sz="1200" dirty="0">
                <a:latin typeface="Book Antiqua" panose="02040602050305030304" pitchFamily="18" charset="0"/>
              </a:endParaRPr>
            </a:p>
          </p:txBody>
        </p:sp>
        <p:pic>
          <p:nvPicPr>
            <p:cNvPr id="22" name="Image 1" descr="https://pitch-assets-ccb95893-de3f-4266-973c-20049231b248.s3.eu-west-1.amazonaws.com/004548bb-e31b-464a-a057-727d3a343cd8?pitch-bytes=30904&amp;pitch-content-type=image%2Fpng"/>
            <p:cNvPicPr>
              <a:picLocks noChangeAspect="1"/>
            </p:cNvPicPr>
            <p:nvPr/>
          </p:nvPicPr>
          <p:blipFill>
            <a:blip r:embed="rId5"/>
            <a:srcRect/>
            <a:stretch/>
          </p:blipFill>
          <p:spPr>
            <a:xfrm>
              <a:off x="648733" y="1654014"/>
              <a:ext cx="3657600" cy="318052"/>
            </a:xfrm>
            <a:prstGeom prst="rect">
              <a:avLst/>
            </a:prstGeom>
          </p:spPr>
        </p:pic>
        <p:pic>
          <p:nvPicPr>
            <p:cNvPr id="23" name="Image 2" descr="https://pitch-assets-ccb95893-de3f-4266-973c-20049231b248.s3.eu-west-1.amazonaws.com/c52d507e-4f21-4cb5-8c61-5e4527891e73?pitch-bytes=22999&amp;pitch-content-type=image%2Fpng"/>
            <p:cNvPicPr>
              <a:picLocks noChangeAspect="1"/>
            </p:cNvPicPr>
            <p:nvPr/>
          </p:nvPicPr>
          <p:blipFill>
            <a:blip r:embed="rId6"/>
            <a:srcRect/>
            <a:stretch/>
          </p:blipFill>
          <p:spPr>
            <a:xfrm>
              <a:off x="647236" y="1096582"/>
              <a:ext cx="3964987" cy="471906"/>
            </a:xfrm>
            <a:prstGeom prst="rect">
              <a:avLst/>
            </a:prstGeom>
          </p:spPr>
        </p:pic>
        <p:sp>
          <p:nvSpPr>
            <p:cNvPr id="24" name="Text 18"/>
            <p:cNvSpPr/>
            <p:nvPr/>
          </p:nvSpPr>
          <p:spPr>
            <a:xfrm>
              <a:off x="647236" y="4312545"/>
              <a:ext cx="3816290" cy="457200"/>
            </a:xfrm>
            <a:prstGeom prst="rect">
              <a:avLst/>
            </a:prstGeom>
            <a:noFill/>
            <a:ln/>
          </p:spPr>
          <p:txBody>
            <a:bodyPr wrap="square" lIns="0" tIns="0" rIns="0" bIns="0" rtlCol="0" anchor="t"/>
            <a:lstStyle/>
            <a:p>
              <a:pPr algn="ctr">
                <a:lnSpc>
                  <a:spcPts val="1200"/>
                </a:lnSpc>
              </a:pPr>
              <a:r>
                <a:rPr lang="en-US" sz="800" b="0" dirty="0">
                  <a:solidFill>
                    <a:srgbClr val="111111"/>
                  </a:solidFill>
                  <a:latin typeface="IBM Plex Mono" pitchFamily="34" charset="0"/>
                  <a:ea typeface="IBM Plex Mono" pitchFamily="34" charset="-122"/>
                  <a:cs typeface="IBM Plex Mono" pitchFamily="34" charset="-120"/>
                </a:rPr>
                <a:t>The business could make use of this to encourage participants to walk more by incorporating a calorie counter into the fitness band.</a:t>
              </a:r>
              <a:endParaRPr lang="en-US" sz="750" dirty="0"/>
            </a:p>
          </p:txBody>
        </p:sp>
      </p:grpSp>
      <p:sp>
        <p:nvSpPr>
          <p:cNvPr id="3" name="Text 0"/>
          <p:cNvSpPr/>
          <p:nvPr/>
        </p:nvSpPr>
        <p:spPr>
          <a:xfrm>
            <a:off x="914400" y="261711"/>
            <a:ext cx="7315200" cy="487660"/>
          </a:xfrm>
          <a:prstGeom prst="rect">
            <a:avLst/>
          </a:prstGeom>
          <a:noFill/>
          <a:ln/>
        </p:spPr>
        <p:txBody>
          <a:bodyPr wrap="square" lIns="0" tIns="0" rIns="0" bIns="0" rtlCol="0" anchor="t"/>
          <a:lstStyle/>
          <a:p>
            <a:pPr algn="ctr">
              <a:lnSpc>
                <a:spcPts val="3840"/>
              </a:lnSpc>
            </a:pPr>
            <a:r>
              <a:rPr lang="en-US" sz="2400" b="1" dirty="0">
                <a:solidFill>
                  <a:srgbClr val="111111"/>
                </a:solidFill>
                <a:latin typeface="IBM Plex Mono" pitchFamily="34" charset="0"/>
                <a:ea typeface="IBM Plex Mono" pitchFamily="34" charset="-122"/>
                <a:cs typeface="IBM Plex Mono" pitchFamily="34" charset="-120"/>
              </a:rPr>
              <a:t>ANALYZING THE CORRELATION PATTERNS</a:t>
            </a:r>
            <a:endParaRPr lang="en-US" sz="2400" dirty="0"/>
          </a:p>
        </p:txBody>
      </p:sp>
      <p:grpSp>
        <p:nvGrpSpPr>
          <p:cNvPr id="2" name="Group 1">
            <a:extLst>
              <a:ext uri="{FF2B5EF4-FFF2-40B4-BE49-F238E27FC236}">
                <a16:creationId xmlns:a16="http://schemas.microsoft.com/office/drawing/2014/main" id="{5D6D947A-D72B-2C9D-9106-2F7C540C8009}"/>
              </a:ext>
            </a:extLst>
          </p:cNvPr>
          <p:cNvGrpSpPr/>
          <p:nvPr/>
        </p:nvGrpSpPr>
        <p:grpSpPr>
          <a:xfrm>
            <a:off x="955871" y="2237914"/>
            <a:ext cx="3199021" cy="1806447"/>
            <a:chOff x="882320" y="2208424"/>
            <a:chExt cx="3199021" cy="1806447"/>
          </a:xfrm>
        </p:grpSpPr>
        <p:sp>
          <p:nvSpPr>
            <p:cNvPr id="12" name="Text 9"/>
            <p:cNvSpPr/>
            <p:nvPr/>
          </p:nvSpPr>
          <p:spPr>
            <a:xfrm>
              <a:off x="882320" y="2208424"/>
              <a:ext cx="3197206" cy="1806447"/>
            </a:xfrm>
            <a:prstGeom prst="roundRect">
              <a:avLst>
                <a:gd name="adj" fmla="val -50619"/>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177623" tIns="213261" rIns="177623" bIns="213261" rtlCol="0" anchor="ctr"/>
            <a:lstStyle/>
            <a:p>
              <a:pPr algn="ctr">
                <a:lnSpc>
                  <a:spcPts val="1440"/>
                </a:lnSpc>
              </a:pPr>
              <a:endParaRPr lang="en-US" sz="900" dirty="0"/>
            </a:p>
          </p:txBody>
        </p:sp>
        <p:sp>
          <p:nvSpPr>
            <p:cNvPr id="13" name="Shape 10"/>
            <p:cNvSpPr/>
            <p:nvPr/>
          </p:nvSpPr>
          <p:spPr>
            <a:xfrm>
              <a:off x="884135" y="2422335"/>
              <a:ext cx="3197206" cy="19015"/>
            </a:xfrm>
            <a:prstGeom prst="roundRect">
              <a:avLst>
                <a:gd name="adj" fmla="val -4808835"/>
              </a:avLst>
            </a:prstGeom>
            <a:solidFill>
              <a:srgbClr val="111111"/>
            </a:solidFill>
            <a:ln/>
          </p:spPr>
          <p:txBody>
            <a:bodyPr/>
            <a:lstStyle/>
            <a:p>
              <a:endParaRPr lang="en-IN"/>
            </a:p>
          </p:txBody>
        </p:sp>
        <p:sp>
          <p:nvSpPr>
            <p:cNvPr id="14" name="Shape 11"/>
            <p:cNvSpPr/>
            <p:nvPr/>
          </p:nvSpPr>
          <p:spPr>
            <a:xfrm>
              <a:off x="936453" y="2251419"/>
              <a:ext cx="174393" cy="142614"/>
            </a:xfrm>
            <a:prstGeom prst="roundRect">
              <a:avLst>
                <a:gd name="adj" fmla="val -641171"/>
              </a:avLst>
            </a:prstGeom>
            <a:solidFill>
              <a:srgbClr val="111111"/>
            </a:solidFill>
            <a:ln/>
          </p:spPr>
          <p:txBody>
            <a:bodyPr/>
            <a:lstStyle/>
            <a:p>
              <a:endParaRPr lang="en-IN"/>
            </a:p>
          </p:txBody>
        </p:sp>
        <p:sp>
          <p:nvSpPr>
            <p:cNvPr id="15" name="Shape 12"/>
            <p:cNvSpPr/>
            <p:nvPr/>
          </p:nvSpPr>
          <p:spPr>
            <a:xfrm>
              <a:off x="1144364" y="2251419"/>
              <a:ext cx="2877485" cy="19015"/>
            </a:xfrm>
            <a:prstGeom prst="roundRect">
              <a:avLst>
                <a:gd name="adj" fmla="val -4808835"/>
              </a:avLst>
            </a:prstGeom>
            <a:solidFill>
              <a:srgbClr val="111111"/>
            </a:solidFill>
            <a:ln/>
          </p:spPr>
          <p:txBody>
            <a:bodyPr/>
            <a:lstStyle/>
            <a:p>
              <a:endParaRPr lang="en-IN"/>
            </a:p>
          </p:txBody>
        </p:sp>
        <p:sp>
          <p:nvSpPr>
            <p:cNvPr id="16" name="Shape 13"/>
            <p:cNvSpPr/>
            <p:nvPr/>
          </p:nvSpPr>
          <p:spPr>
            <a:xfrm>
              <a:off x="1144364" y="2290787"/>
              <a:ext cx="2877485" cy="19015"/>
            </a:xfrm>
            <a:prstGeom prst="roundRect">
              <a:avLst>
                <a:gd name="adj" fmla="val -4808835"/>
              </a:avLst>
            </a:prstGeom>
            <a:solidFill>
              <a:srgbClr val="111111"/>
            </a:solidFill>
            <a:ln/>
          </p:spPr>
          <p:txBody>
            <a:bodyPr/>
            <a:lstStyle/>
            <a:p>
              <a:endParaRPr lang="en-IN"/>
            </a:p>
          </p:txBody>
        </p:sp>
        <p:sp>
          <p:nvSpPr>
            <p:cNvPr id="17" name="Shape 14"/>
            <p:cNvSpPr/>
            <p:nvPr/>
          </p:nvSpPr>
          <p:spPr>
            <a:xfrm>
              <a:off x="1144364" y="2330155"/>
              <a:ext cx="2877485" cy="19015"/>
            </a:xfrm>
            <a:prstGeom prst="roundRect">
              <a:avLst>
                <a:gd name="adj" fmla="val -4808835"/>
              </a:avLst>
            </a:prstGeom>
            <a:solidFill>
              <a:srgbClr val="111111"/>
            </a:solidFill>
            <a:ln/>
          </p:spPr>
          <p:txBody>
            <a:bodyPr/>
            <a:lstStyle/>
            <a:p>
              <a:endParaRPr lang="en-IN"/>
            </a:p>
          </p:txBody>
        </p:sp>
        <p:sp>
          <p:nvSpPr>
            <p:cNvPr id="18" name="Shape 15"/>
            <p:cNvSpPr/>
            <p:nvPr/>
          </p:nvSpPr>
          <p:spPr>
            <a:xfrm>
              <a:off x="1144364" y="2369523"/>
              <a:ext cx="2877485" cy="19015"/>
            </a:xfrm>
            <a:prstGeom prst="roundRect">
              <a:avLst>
                <a:gd name="adj" fmla="val -4808835"/>
              </a:avLst>
            </a:prstGeom>
            <a:solidFill>
              <a:srgbClr val="111111"/>
            </a:solidFill>
            <a:ln/>
          </p:spPr>
          <p:txBody>
            <a:bodyPr/>
            <a:lstStyle/>
            <a:p>
              <a:endParaRPr lang="en-IN" dirty="0"/>
            </a:p>
          </p:txBody>
        </p:sp>
        <p:sp>
          <p:nvSpPr>
            <p:cNvPr id="20" name="Text 16"/>
            <p:cNvSpPr/>
            <p:nvPr/>
          </p:nvSpPr>
          <p:spPr>
            <a:xfrm>
              <a:off x="1101514" y="2457804"/>
              <a:ext cx="2752029" cy="1523802"/>
            </a:xfrm>
            <a:prstGeom prst="rect">
              <a:avLst/>
            </a:prstGeom>
            <a:noFill/>
            <a:ln/>
          </p:spPr>
          <p:txBody>
            <a:bodyPr wrap="square" lIns="0" tIns="0" rIns="0" bIns="0" rtlCol="0" anchor="t"/>
            <a:lstStyle/>
            <a:p>
              <a:pPr algn="ctr">
                <a:lnSpc>
                  <a:spcPts val="1440"/>
                </a:lnSpc>
              </a:pPr>
              <a:r>
                <a:rPr lang="en-US" sz="900" b="1" dirty="0">
                  <a:solidFill>
                    <a:srgbClr val="111111"/>
                  </a:solidFill>
                  <a:latin typeface="IBM Plex Mono" pitchFamily="34" charset="0"/>
                  <a:ea typeface="IBM Plex Mono" pitchFamily="34" charset="-122"/>
                  <a:cs typeface="IBM Plex Mono" pitchFamily="34" charset="-120"/>
                </a:rPr>
                <a:t>Correlation between Total Steps and Calories is 0.5915681</a:t>
              </a:r>
              <a:endParaRPr lang="en-US" sz="900" dirty="0"/>
            </a:p>
            <a:p>
              <a:pPr algn="ctr">
                <a:lnSpc>
                  <a:spcPts val="1440"/>
                </a:lnSpc>
              </a:pPr>
              <a:endParaRPr lang="en-US" sz="900" dirty="0"/>
            </a:p>
            <a:p>
              <a:pPr algn="ctr">
                <a:lnSpc>
                  <a:spcPts val="1680"/>
                </a:lnSpc>
              </a:pPr>
              <a:r>
                <a:rPr lang="en-US" sz="1100" b="1" dirty="0">
                  <a:solidFill>
                    <a:srgbClr val="111111"/>
                  </a:solidFill>
                  <a:latin typeface="IBM Plex Mono" pitchFamily="34" charset="0"/>
                  <a:ea typeface="IBM Plex Mono" pitchFamily="34" charset="-122"/>
                  <a:cs typeface="IBM Plex Mono" pitchFamily="34" charset="-120"/>
                </a:rPr>
                <a:t>They have a </a:t>
              </a:r>
              <a:r>
                <a:rPr lang="en-US" sz="1100" b="1" dirty="0">
                  <a:solidFill>
                    <a:srgbClr val="FF0000"/>
                  </a:solidFill>
                  <a:latin typeface="IBM Plex Mono" pitchFamily="34" charset="0"/>
                  <a:ea typeface="IBM Plex Mono" pitchFamily="34" charset="-122"/>
                  <a:cs typeface="IBM Plex Mono" pitchFamily="34" charset="-120"/>
                </a:rPr>
                <a:t>strong positive relation.</a:t>
              </a:r>
              <a:endParaRPr lang="en-US" sz="900" dirty="0"/>
            </a:p>
            <a:p>
              <a:pPr algn="ctr">
                <a:lnSpc>
                  <a:spcPts val="1440"/>
                </a:lnSpc>
              </a:pPr>
              <a:endParaRPr lang="en-US" sz="900" dirty="0"/>
            </a:p>
            <a:p>
              <a:pPr algn="ctr">
                <a:lnSpc>
                  <a:spcPts val="1440"/>
                </a:lnSpc>
              </a:pPr>
              <a:r>
                <a:rPr lang="en-US" sz="900" b="1" dirty="0">
                  <a:solidFill>
                    <a:srgbClr val="111111"/>
                  </a:solidFill>
                  <a:latin typeface="IBM Plex Mono" pitchFamily="34" charset="0"/>
                  <a:ea typeface="IBM Plex Mono" pitchFamily="34" charset="-122"/>
                  <a:cs typeface="IBM Plex Mono" pitchFamily="34" charset="-120"/>
                </a:rPr>
                <a:t>the more participants act, the more calories burned.</a:t>
              </a:r>
              <a:endParaRPr lang="en-US" sz="900" dirty="0"/>
            </a:p>
          </p:txBody>
        </p:sp>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BF5E8"/>
        </a:solidFill>
        <a:effectLst/>
      </p:bgPr>
    </p:bg>
    <p:spTree>
      <p:nvGrpSpPr>
        <p:cNvPr id="1" name=""/>
        <p:cNvGrpSpPr/>
        <p:nvPr/>
      </p:nvGrpSpPr>
      <p:grpSpPr>
        <a:xfrm>
          <a:off x="0" y="0"/>
          <a:ext cx="0" cy="0"/>
          <a:chOff x="0" y="0"/>
          <a:chExt cx="0" cy="0"/>
        </a:xfrm>
      </p:grpSpPr>
      <p:sp>
        <p:nvSpPr>
          <p:cNvPr id="10" name="Text 7"/>
          <p:cNvSpPr/>
          <p:nvPr/>
        </p:nvSpPr>
        <p:spPr>
          <a:xfrm>
            <a:off x="914400" y="261711"/>
            <a:ext cx="7315200" cy="487660"/>
          </a:xfrm>
          <a:prstGeom prst="rect">
            <a:avLst/>
          </a:prstGeom>
          <a:noFill/>
          <a:ln/>
        </p:spPr>
        <p:txBody>
          <a:bodyPr wrap="square" lIns="0" tIns="0" rIns="0" bIns="0" rtlCol="0" anchor="t"/>
          <a:lstStyle/>
          <a:p>
            <a:pPr algn="ctr">
              <a:lnSpc>
                <a:spcPts val="3840"/>
              </a:lnSpc>
            </a:pPr>
            <a:r>
              <a:rPr lang="en-US" sz="2400" b="1" dirty="0">
                <a:solidFill>
                  <a:srgbClr val="111111"/>
                </a:solidFill>
                <a:latin typeface="IBM Plex Mono" pitchFamily="34" charset="0"/>
                <a:ea typeface="IBM Plex Mono" pitchFamily="34" charset="-122"/>
                <a:cs typeface="IBM Plex Mono" pitchFamily="34" charset="-120"/>
              </a:rPr>
              <a:t>ANALYZING THE CORRELATION PATTERNS</a:t>
            </a:r>
            <a:endParaRPr lang="en-US" sz="2400" dirty="0"/>
          </a:p>
        </p:txBody>
      </p:sp>
      <p:grpSp>
        <p:nvGrpSpPr>
          <p:cNvPr id="26" name="Group 25">
            <a:extLst>
              <a:ext uri="{FF2B5EF4-FFF2-40B4-BE49-F238E27FC236}">
                <a16:creationId xmlns:a16="http://schemas.microsoft.com/office/drawing/2014/main" id="{90B35DAD-7B16-B14F-58DF-3B2DC62CEE2E}"/>
              </a:ext>
            </a:extLst>
          </p:cNvPr>
          <p:cNvGrpSpPr/>
          <p:nvPr/>
        </p:nvGrpSpPr>
        <p:grpSpPr>
          <a:xfrm>
            <a:off x="4386433" y="1051390"/>
            <a:ext cx="4287737" cy="3810000"/>
            <a:chOff x="4386433" y="1051390"/>
            <a:chExt cx="4287737" cy="3810000"/>
          </a:xfrm>
        </p:grpSpPr>
        <p:sp>
          <p:nvSpPr>
            <p:cNvPr id="3" name="Shape 0"/>
            <p:cNvSpPr/>
            <p:nvPr/>
          </p:nvSpPr>
          <p:spPr>
            <a:xfrm>
              <a:off x="4386433" y="1051390"/>
              <a:ext cx="4286250" cy="3810000"/>
            </a:xfrm>
            <a:prstGeom prst="roundRect">
              <a:avLst>
                <a:gd name="adj" fmla="val -24000"/>
              </a:avLst>
            </a:prstGeom>
            <a:solidFill>
              <a:srgbClr val="FFFFFF"/>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4" name="Shape 1"/>
            <p:cNvSpPr/>
            <p:nvPr/>
          </p:nvSpPr>
          <p:spPr>
            <a:xfrm>
              <a:off x="4387920" y="1265692"/>
              <a:ext cx="4286250" cy="19050"/>
            </a:xfrm>
            <a:prstGeom prst="roundRect">
              <a:avLst>
                <a:gd name="adj" fmla="val -4800000"/>
              </a:avLst>
            </a:prstGeom>
            <a:solidFill>
              <a:srgbClr val="111111"/>
            </a:solidFill>
            <a:ln/>
          </p:spPr>
          <p:txBody>
            <a:bodyPr/>
            <a:lstStyle/>
            <a:p>
              <a:endParaRPr lang="en-IN"/>
            </a:p>
          </p:txBody>
        </p:sp>
        <p:sp>
          <p:nvSpPr>
            <p:cNvPr id="6" name="Shape 3"/>
            <p:cNvSpPr/>
            <p:nvPr/>
          </p:nvSpPr>
          <p:spPr>
            <a:xfrm>
              <a:off x="4601118" y="1094463"/>
              <a:ext cx="4024312" cy="19050"/>
            </a:xfrm>
            <a:prstGeom prst="roundRect">
              <a:avLst>
                <a:gd name="adj" fmla="val -4800000"/>
              </a:avLst>
            </a:prstGeom>
            <a:solidFill>
              <a:srgbClr val="111111"/>
            </a:solidFill>
            <a:ln/>
          </p:spPr>
          <p:txBody>
            <a:bodyPr/>
            <a:lstStyle/>
            <a:p>
              <a:endParaRPr lang="en-IN"/>
            </a:p>
          </p:txBody>
        </p:sp>
        <p:sp>
          <p:nvSpPr>
            <p:cNvPr id="7" name="Shape 4"/>
            <p:cNvSpPr/>
            <p:nvPr/>
          </p:nvSpPr>
          <p:spPr>
            <a:xfrm>
              <a:off x="4601118" y="1133903"/>
              <a:ext cx="4024312" cy="19050"/>
            </a:xfrm>
            <a:prstGeom prst="roundRect">
              <a:avLst>
                <a:gd name="adj" fmla="val -4800000"/>
              </a:avLst>
            </a:prstGeom>
            <a:solidFill>
              <a:srgbClr val="111111"/>
            </a:solidFill>
            <a:ln/>
          </p:spPr>
          <p:txBody>
            <a:bodyPr/>
            <a:lstStyle/>
            <a:p>
              <a:endParaRPr lang="en-IN"/>
            </a:p>
          </p:txBody>
        </p:sp>
        <p:sp>
          <p:nvSpPr>
            <p:cNvPr id="8" name="Shape 5"/>
            <p:cNvSpPr/>
            <p:nvPr/>
          </p:nvSpPr>
          <p:spPr>
            <a:xfrm>
              <a:off x="4601118" y="1173343"/>
              <a:ext cx="4024312" cy="19050"/>
            </a:xfrm>
            <a:prstGeom prst="roundRect">
              <a:avLst>
                <a:gd name="adj" fmla="val -4800000"/>
              </a:avLst>
            </a:prstGeom>
            <a:solidFill>
              <a:srgbClr val="111111"/>
            </a:solidFill>
            <a:ln/>
          </p:spPr>
          <p:txBody>
            <a:bodyPr/>
            <a:lstStyle/>
            <a:p>
              <a:endParaRPr lang="en-IN"/>
            </a:p>
          </p:txBody>
        </p:sp>
        <p:sp>
          <p:nvSpPr>
            <p:cNvPr id="9" name="Shape 6"/>
            <p:cNvSpPr/>
            <p:nvPr/>
          </p:nvSpPr>
          <p:spPr>
            <a:xfrm>
              <a:off x="4601118" y="1212783"/>
              <a:ext cx="4024312" cy="19050"/>
            </a:xfrm>
            <a:prstGeom prst="roundRect">
              <a:avLst>
                <a:gd name="adj" fmla="val -4800000"/>
              </a:avLst>
            </a:prstGeom>
            <a:solidFill>
              <a:srgbClr val="111111"/>
            </a:solidFill>
            <a:ln/>
          </p:spPr>
          <p:txBody>
            <a:bodyPr/>
            <a:lstStyle/>
            <a:p>
              <a:endParaRPr lang="en-IN"/>
            </a:p>
          </p:txBody>
        </p:sp>
        <p:pic>
          <p:nvPicPr>
            <p:cNvPr id="11" name="Image 0" descr="https://pitch-assets-ccb95893-de3f-4266-973c-20049231b248.s3.eu-west-1.amazonaws.com/2fb02a92-5544-4061-bd31-2e7c6ff3efff?pitch-bytes=36684&amp;pitch-content-type=image%2Fpng"/>
            <p:cNvPicPr>
              <a:picLocks noChangeAspect="1"/>
            </p:cNvPicPr>
            <p:nvPr/>
          </p:nvPicPr>
          <p:blipFill>
            <a:blip r:embed="rId4"/>
            <a:srcRect/>
            <a:stretch/>
          </p:blipFill>
          <p:spPr>
            <a:xfrm>
              <a:off x="4827987" y="1333705"/>
              <a:ext cx="3807537" cy="1159793"/>
            </a:xfrm>
            <a:prstGeom prst="rect">
              <a:avLst/>
            </a:prstGeom>
          </p:spPr>
        </p:pic>
        <p:sp>
          <p:nvSpPr>
            <p:cNvPr id="21" name="Text 16"/>
            <p:cNvSpPr/>
            <p:nvPr/>
          </p:nvSpPr>
          <p:spPr>
            <a:xfrm>
              <a:off x="5000586" y="4335516"/>
              <a:ext cx="3468874" cy="457200"/>
            </a:xfrm>
            <a:prstGeom prst="rect">
              <a:avLst/>
            </a:prstGeom>
            <a:noFill/>
            <a:ln/>
          </p:spPr>
          <p:txBody>
            <a:bodyPr wrap="square" lIns="0" tIns="0" rIns="0" bIns="0" rtlCol="0" anchor="t"/>
            <a:lstStyle/>
            <a:p>
              <a:pPr algn="ctr">
                <a:lnSpc>
                  <a:spcPts val="1200"/>
                </a:lnSpc>
              </a:pPr>
              <a:r>
                <a:rPr lang="en-US" sz="800" b="0" dirty="0">
                  <a:solidFill>
                    <a:srgbClr val="111111"/>
                  </a:solidFill>
                  <a:latin typeface="IBM Plex Mono" pitchFamily="34" charset="0"/>
                  <a:ea typeface="IBM Plex Mono" pitchFamily="34" charset="-122"/>
                  <a:cs typeface="IBM Plex Mono" pitchFamily="34" charset="-120"/>
                </a:rPr>
                <a:t>The business can utilize this time to remind and encourage customers to go for a run or an activity by sending a notification.</a:t>
              </a:r>
              <a:endParaRPr lang="en-US" sz="750" dirty="0"/>
            </a:p>
          </p:txBody>
        </p:sp>
      </p:grpSp>
      <p:grpSp>
        <p:nvGrpSpPr>
          <p:cNvPr id="2" name="Group 1">
            <a:extLst>
              <a:ext uri="{FF2B5EF4-FFF2-40B4-BE49-F238E27FC236}">
                <a16:creationId xmlns:a16="http://schemas.microsoft.com/office/drawing/2014/main" id="{7A74558D-B731-7290-872A-84B33F9B2158}"/>
              </a:ext>
            </a:extLst>
          </p:cNvPr>
          <p:cNvGrpSpPr/>
          <p:nvPr/>
        </p:nvGrpSpPr>
        <p:grpSpPr>
          <a:xfrm>
            <a:off x="476517" y="854392"/>
            <a:ext cx="4287737" cy="3810000"/>
            <a:chOff x="476517" y="854392"/>
            <a:chExt cx="4287737" cy="3810000"/>
          </a:xfrm>
        </p:grpSpPr>
        <p:sp>
          <p:nvSpPr>
            <p:cNvPr id="5" name="Shape 2"/>
            <p:cNvSpPr/>
            <p:nvPr/>
          </p:nvSpPr>
          <p:spPr>
            <a:xfrm>
              <a:off x="4430782" y="1094463"/>
              <a:ext cx="142875" cy="142875"/>
            </a:xfrm>
            <a:prstGeom prst="roundRect">
              <a:avLst>
                <a:gd name="adj" fmla="val -640000"/>
              </a:avLst>
            </a:prstGeom>
            <a:solidFill>
              <a:srgbClr val="111111"/>
            </a:solidFill>
            <a:ln/>
          </p:spPr>
          <p:txBody>
            <a:bodyPr/>
            <a:lstStyle/>
            <a:p>
              <a:endParaRPr lang="en-IN"/>
            </a:p>
          </p:txBody>
        </p:sp>
        <p:sp>
          <p:nvSpPr>
            <p:cNvPr id="12" name="Text 8"/>
            <p:cNvSpPr/>
            <p:nvPr/>
          </p:nvSpPr>
          <p:spPr>
            <a:xfrm>
              <a:off x="476517" y="854392"/>
              <a:ext cx="4286250" cy="3810000"/>
            </a:xfrm>
            <a:prstGeom prst="roundRect">
              <a:avLst>
                <a:gd name="adj" fmla="val -24000"/>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238125" tIns="449792" rIns="238125" bIns="449792" rtlCol="0" anchor="ctr"/>
            <a:lstStyle/>
            <a:p>
              <a:pPr algn="ctr">
                <a:lnSpc>
                  <a:spcPts val="1440"/>
                </a:lnSpc>
              </a:pPr>
              <a:endParaRPr lang="en-US" sz="900" dirty="0"/>
            </a:p>
          </p:txBody>
        </p:sp>
        <p:sp>
          <p:nvSpPr>
            <p:cNvPr id="13" name="Shape 9"/>
            <p:cNvSpPr/>
            <p:nvPr/>
          </p:nvSpPr>
          <p:spPr>
            <a:xfrm>
              <a:off x="478004" y="1068694"/>
              <a:ext cx="4286250" cy="19050"/>
            </a:xfrm>
            <a:prstGeom prst="roundRect">
              <a:avLst>
                <a:gd name="adj" fmla="val -4800000"/>
              </a:avLst>
            </a:prstGeom>
            <a:solidFill>
              <a:srgbClr val="111111"/>
            </a:solidFill>
            <a:ln/>
          </p:spPr>
          <p:txBody>
            <a:bodyPr/>
            <a:lstStyle/>
            <a:p>
              <a:endParaRPr lang="en-IN"/>
            </a:p>
          </p:txBody>
        </p:sp>
        <p:sp>
          <p:nvSpPr>
            <p:cNvPr id="14" name="Shape 10"/>
            <p:cNvSpPr/>
            <p:nvPr/>
          </p:nvSpPr>
          <p:spPr>
            <a:xfrm>
              <a:off x="520866" y="897466"/>
              <a:ext cx="142875" cy="142875"/>
            </a:xfrm>
            <a:prstGeom prst="roundRect">
              <a:avLst>
                <a:gd name="adj" fmla="val -640000"/>
              </a:avLst>
            </a:prstGeom>
            <a:solidFill>
              <a:srgbClr val="111111"/>
            </a:solidFill>
            <a:ln/>
          </p:spPr>
          <p:txBody>
            <a:bodyPr/>
            <a:lstStyle/>
            <a:p>
              <a:endParaRPr lang="en-IN"/>
            </a:p>
          </p:txBody>
        </p:sp>
        <p:sp>
          <p:nvSpPr>
            <p:cNvPr id="15" name="Shape 11"/>
            <p:cNvSpPr/>
            <p:nvPr/>
          </p:nvSpPr>
          <p:spPr>
            <a:xfrm>
              <a:off x="691202" y="897466"/>
              <a:ext cx="4024313" cy="19050"/>
            </a:xfrm>
            <a:prstGeom prst="roundRect">
              <a:avLst>
                <a:gd name="adj" fmla="val -4800000"/>
              </a:avLst>
            </a:prstGeom>
            <a:solidFill>
              <a:srgbClr val="111111"/>
            </a:solidFill>
            <a:ln/>
          </p:spPr>
          <p:txBody>
            <a:bodyPr/>
            <a:lstStyle/>
            <a:p>
              <a:endParaRPr lang="en-IN"/>
            </a:p>
          </p:txBody>
        </p:sp>
        <p:sp>
          <p:nvSpPr>
            <p:cNvPr id="16" name="Shape 12"/>
            <p:cNvSpPr/>
            <p:nvPr/>
          </p:nvSpPr>
          <p:spPr>
            <a:xfrm>
              <a:off x="691202" y="936906"/>
              <a:ext cx="4024313" cy="19050"/>
            </a:xfrm>
            <a:prstGeom prst="roundRect">
              <a:avLst>
                <a:gd name="adj" fmla="val -4800000"/>
              </a:avLst>
            </a:prstGeom>
            <a:solidFill>
              <a:srgbClr val="111111"/>
            </a:solidFill>
            <a:ln/>
          </p:spPr>
          <p:txBody>
            <a:bodyPr/>
            <a:lstStyle/>
            <a:p>
              <a:endParaRPr lang="en-IN"/>
            </a:p>
          </p:txBody>
        </p:sp>
        <p:sp>
          <p:nvSpPr>
            <p:cNvPr id="17" name="Shape 13"/>
            <p:cNvSpPr/>
            <p:nvPr/>
          </p:nvSpPr>
          <p:spPr>
            <a:xfrm>
              <a:off x="691202" y="976346"/>
              <a:ext cx="4024313" cy="19050"/>
            </a:xfrm>
            <a:prstGeom prst="roundRect">
              <a:avLst>
                <a:gd name="adj" fmla="val -4800000"/>
              </a:avLst>
            </a:prstGeom>
            <a:solidFill>
              <a:srgbClr val="111111"/>
            </a:solidFill>
            <a:ln/>
          </p:spPr>
          <p:txBody>
            <a:bodyPr/>
            <a:lstStyle/>
            <a:p>
              <a:endParaRPr lang="en-IN"/>
            </a:p>
          </p:txBody>
        </p:sp>
        <p:sp>
          <p:nvSpPr>
            <p:cNvPr id="18" name="Shape 14"/>
            <p:cNvSpPr/>
            <p:nvPr/>
          </p:nvSpPr>
          <p:spPr>
            <a:xfrm>
              <a:off x="691202" y="1015786"/>
              <a:ext cx="4024313" cy="19050"/>
            </a:xfrm>
            <a:prstGeom prst="roundRect">
              <a:avLst>
                <a:gd name="adj" fmla="val -4800000"/>
              </a:avLst>
            </a:prstGeom>
            <a:solidFill>
              <a:srgbClr val="111111"/>
            </a:solidFill>
            <a:ln/>
          </p:spPr>
          <p:txBody>
            <a:bodyPr/>
            <a:lstStyle/>
            <a:p>
              <a:endParaRPr lang="en-IN"/>
            </a:p>
          </p:txBody>
        </p:sp>
        <p:pic>
          <p:nvPicPr>
            <p:cNvPr id="19" name="Image 1" descr="https://pitch-assets-ccb95893-de3f-4266-973c-20049231b248.s3.eu-west-1.amazonaws.com/ab65cff9-122e-4645-a695-10952803d89f?pitch-bytes=254656&amp;pitch-content-type=image%2Fpng"/>
            <p:cNvPicPr>
              <a:picLocks noChangeAspect="1"/>
            </p:cNvPicPr>
            <p:nvPr/>
          </p:nvPicPr>
          <p:blipFill>
            <a:blip r:embed="rId5"/>
            <a:srcRect/>
            <a:stretch/>
          </p:blipFill>
          <p:spPr>
            <a:xfrm>
              <a:off x="497388" y="1586584"/>
              <a:ext cx="4237455" cy="3075011"/>
            </a:xfrm>
            <a:prstGeom prst="rect">
              <a:avLst/>
            </a:prstGeom>
          </p:spPr>
        </p:pic>
        <p:sp>
          <p:nvSpPr>
            <p:cNvPr id="20" name="Text 15"/>
            <p:cNvSpPr/>
            <p:nvPr/>
          </p:nvSpPr>
          <p:spPr>
            <a:xfrm>
              <a:off x="840196" y="1250917"/>
              <a:ext cx="3657600" cy="182835"/>
            </a:xfrm>
            <a:prstGeom prst="rect">
              <a:avLst/>
            </a:prstGeom>
            <a:noFill/>
            <a:ln/>
          </p:spPr>
          <p:txBody>
            <a:bodyPr wrap="square" lIns="0" tIns="0" rIns="0" bIns="0" rtlCol="0" anchor="t"/>
            <a:lstStyle/>
            <a:p>
              <a:pPr algn="ctr">
                <a:lnSpc>
                  <a:spcPts val="1440"/>
                </a:lnSpc>
              </a:pPr>
              <a:r>
                <a:rPr lang="en-US" sz="1200" b="0" kern="0" spc="-48" dirty="0">
                  <a:solidFill>
                    <a:srgbClr val="FF0000"/>
                  </a:solidFill>
                  <a:latin typeface="Book Antiqua" panose="02040602050305030304" pitchFamily="18" charset="0"/>
                  <a:ea typeface="Libre Caslon Text" pitchFamily="34" charset="-122"/>
                  <a:cs typeface="Libre Caslon Text" pitchFamily="34" charset="-120"/>
                </a:rPr>
                <a:t>Intensities Data over Time</a:t>
              </a:r>
              <a:endParaRPr lang="en-US" sz="1200" dirty="0">
                <a:latin typeface="Book Antiqua" panose="02040602050305030304" pitchFamily="18" charset="0"/>
              </a:endParaRPr>
            </a:p>
          </p:txBody>
        </p:sp>
      </p:grpSp>
      <p:grpSp>
        <p:nvGrpSpPr>
          <p:cNvPr id="25" name="Group 24">
            <a:extLst>
              <a:ext uri="{FF2B5EF4-FFF2-40B4-BE49-F238E27FC236}">
                <a16:creationId xmlns:a16="http://schemas.microsoft.com/office/drawing/2014/main" id="{863FF570-D801-33A2-E444-D0DE7F2695D4}"/>
              </a:ext>
            </a:extLst>
          </p:cNvPr>
          <p:cNvGrpSpPr/>
          <p:nvPr/>
        </p:nvGrpSpPr>
        <p:grpSpPr>
          <a:xfrm>
            <a:off x="5156743" y="2504032"/>
            <a:ext cx="3168299" cy="1750383"/>
            <a:chOff x="5156743" y="2504032"/>
            <a:chExt cx="3168299" cy="1750383"/>
          </a:xfrm>
        </p:grpSpPr>
        <p:sp>
          <p:nvSpPr>
            <p:cNvPr id="22" name="Text 17"/>
            <p:cNvSpPr/>
            <p:nvPr/>
          </p:nvSpPr>
          <p:spPr>
            <a:xfrm>
              <a:off x="5156743" y="2504032"/>
              <a:ext cx="3149234" cy="1750383"/>
            </a:xfrm>
            <a:prstGeom prst="roundRect">
              <a:avLst>
                <a:gd name="adj" fmla="val -52240"/>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174957" tIns="206642" rIns="174957" bIns="206642" rtlCol="0" anchor="ctr"/>
            <a:lstStyle/>
            <a:p>
              <a:pPr algn="ctr">
                <a:lnSpc>
                  <a:spcPts val="1440"/>
                </a:lnSpc>
              </a:pPr>
              <a:endParaRPr lang="en-US" sz="900" dirty="0"/>
            </a:p>
          </p:txBody>
        </p:sp>
        <p:sp>
          <p:nvSpPr>
            <p:cNvPr id="23" name="Text 18"/>
            <p:cNvSpPr/>
            <p:nvPr/>
          </p:nvSpPr>
          <p:spPr>
            <a:xfrm>
              <a:off x="5175808" y="2533477"/>
              <a:ext cx="3149234" cy="1706662"/>
            </a:xfrm>
            <a:prstGeom prst="rect">
              <a:avLst/>
            </a:prstGeom>
            <a:noFill/>
            <a:ln/>
          </p:spPr>
          <p:txBody>
            <a:bodyPr wrap="square" lIns="0" tIns="0" rIns="0" bIns="0" rtlCol="0" anchor="t"/>
            <a:lstStyle/>
            <a:p>
              <a:pPr algn="ctr">
                <a:lnSpc>
                  <a:spcPts val="1440"/>
                </a:lnSpc>
              </a:pPr>
              <a:r>
                <a:rPr lang="en-US" sz="900" b="1" dirty="0">
                  <a:solidFill>
                    <a:srgbClr val="111111"/>
                  </a:solidFill>
                  <a:latin typeface="IBM Plex Mono" pitchFamily="34" charset="0"/>
                  <a:ea typeface="IBM Plex Mono" pitchFamily="34" charset="-122"/>
                  <a:cs typeface="IBM Plex Mono" pitchFamily="34" charset="-120"/>
                </a:rPr>
                <a:t>By analyzing some time-series data on intensity,</a:t>
              </a:r>
              <a:endParaRPr lang="en-US" sz="900" dirty="0"/>
            </a:p>
            <a:p>
              <a:pPr algn="ctr">
                <a:lnSpc>
                  <a:spcPts val="1440"/>
                </a:lnSpc>
              </a:pPr>
              <a:r>
                <a:rPr lang="en-US" sz="800" b="1" dirty="0">
                  <a:solidFill>
                    <a:srgbClr val="111111"/>
                  </a:solidFill>
                  <a:latin typeface="IBM Plex Mono" pitchFamily="34" charset="0"/>
                  <a:ea typeface="IBM Plex Mono" pitchFamily="34" charset="-122"/>
                  <a:cs typeface="IBM Plex Mono" pitchFamily="34" charset="-120"/>
                </a:rPr>
                <a:t> </a:t>
              </a:r>
              <a:endParaRPr lang="en-US" sz="900" dirty="0"/>
            </a:p>
            <a:p>
              <a:pPr algn="ctr">
                <a:lnSpc>
                  <a:spcPts val="1680"/>
                </a:lnSpc>
              </a:pPr>
              <a:r>
                <a:rPr lang="en-US" sz="1100" b="1" i="1" dirty="0">
                  <a:solidFill>
                    <a:srgbClr val="FF0000"/>
                  </a:solidFill>
                  <a:latin typeface="IBM Plex Mono" pitchFamily="34" charset="0"/>
                  <a:ea typeface="IBM Plex Mono" pitchFamily="34" charset="-122"/>
                  <a:cs typeface="IBM Plex Mono" pitchFamily="34" charset="-120"/>
                </a:rPr>
                <a:t>We can see how customers use their product throughout the day.</a:t>
              </a:r>
              <a:r>
                <a:rPr lang="en-US" sz="1100" b="1" i="1" dirty="0">
                  <a:solidFill>
                    <a:srgbClr val="111111"/>
                  </a:solidFill>
                  <a:latin typeface="IBM Plex Mono" pitchFamily="34" charset="0"/>
                  <a:ea typeface="IBM Plex Mono" pitchFamily="34" charset="-122"/>
                  <a:cs typeface="IBM Plex Mono" pitchFamily="34" charset="-120"/>
                </a:rPr>
                <a:t> </a:t>
              </a:r>
              <a:endParaRPr lang="en-US" sz="900" dirty="0"/>
            </a:p>
            <a:p>
              <a:pPr algn="ctr">
                <a:lnSpc>
                  <a:spcPts val="1440"/>
                </a:lnSpc>
              </a:pPr>
              <a:endParaRPr lang="en-US" sz="900" dirty="0"/>
            </a:p>
            <a:p>
              <a:pPr algn="ctr">
                <a:lnSpc>
                  <a:spcPts val="1440"/>
                </a:lnSpc>
              </a:pPr>
              <a:r>
                <a:rPr lang="en-US" sz="900" b="1" dirty="0">
                  <a:solidFill>
                    <a:srgbClr val="111111"/>
                  </a:solidFill>
                  <a:latin typeface="IBM Plex Mono" pitchFamily="34" charset="0"/>
                  <a:ea typeface="IBM Plex Mono" pitchFamily="34" charset="-122"/>
                  <a:cs typeface="IBM Plex Mono" pitchFamily="34" charset="-120"/>
                </a:rPr>
                <a:t>From the data it can be inferred that </a:t>
              </a:r>
            </a:p>
            <a:p>
              <a:pPr algn="ctr">
                <a:lnSpc>
                  <a:spcPts val="1440"/>
                </a:lnSpc>
              </a:pPr>
              <a:r>
                <a:rPr lang="en-US" sz="900" b="1" dirty="0">
                  <a:solidFill>
                    <a:srgbClr val="111111"/>
                  </a:solidFill>
                  <a:latin typeface="IBM Plex Mono" pitchFamily="34" charset="0"/>
                  <a:ea typeface="IBM Plex Mono" pitchFamily="34" charset="-122"/>
                  <a:cs typeface="IBM Plex Mono" pitchFamily="34" charset="-120"/>
                </a:rPr>
                <a:t>majority of users are active before and</a:t>
              </a:r>
            </a:p>
            <a:p>
              <a:pPr algn="ctr">
                <a:lnSpc>
                  <a:spcPts val="1440"/>
                </a:lnSpc>
              </a:pPr>
              <a:r>
                <a:rPr lang="en-US" sz="900" b="1" dirty="0">
                  <a:solidFill>
                    <a:srgbClr val="111111"/>
                  </a:solidFill>
                  <a:latin typeface="IBM Plex Mono" pitchFamily="34" charset="0"/>
                  <a:ea typeface="IBM Plex Mono" pitchFamily="34" charset="-122"/>
                  <a:cs typeface="IBM Plex Mono" pitchFamily="34" charset="-120"/>
                </a:rPr>
                <a:t>after work. </a:t>
              </a:r>
              <a:endParaRPr lang="en-US" sz="900" dirty="0"/>
            </a:p>
          </p:txBody>
        </p:sp>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250"/>
                                        <p:tgtEl>
                                          <p:spTgt spid="2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4A3728"/>
        </a:solidFill>
        <a:effectLst/>
      </p:bgPr>
    </p:bg>
    <p:spTree>
      <p:nvGrpSpPr>
        <p:cNvPr id="1" name=""/>
        <p:cNvGrpSpPr/>
        <p:nvPr/>
      </p:nvGrpSpPr>
      <p:grpSpPr>
        <a:xfrm>
          <a:off x="0" y="0"/>
          <a:ext cx="0" cy="0"/>
          <a:chOff x="0" y="0"/>
          <a:chExt cx="0" cy="0"/>
        </a:xfrm>
      </p:grpSpPr>
      <p:pic>
        <p:nvPicPr>
          <p:cNvPr id="3" name="Image 0" descr="https://images.unsplash.com/photo-1596486932489-f631d4ccceaa?crop=entropy&amp;cs=tinysrgb&amp;fit=max&amp;fm=jpg&amp;ixid=M3wyMTIyMnwwfDF8c2VhcmNofDM3fHxicm93bnxlbnwwfHx8fDE2OTc2MzM4MTR8MA&amp;ixlib=rb-4.0.3&amp;q=80&amp;w=1080"/>
          <p:cNvPicPr>
            <a:picLocks noChangeAspect="1"/>
          </p:cNvPicPr>
          <p:nvPr/>
        </p:nvPicPr>
        <p:blipFill>
          <a:blip r:embed="rId4"/>
          <a:srcRect t="7729" b="7729"/>
          <a:stretch/>
        </p:blipFill>
        <p:spPr>
          <a:xfrm>
            <a:off x="0" y="0"/>
            <a:ext cx="9144000" cy="5143500"/>
          </a:xfrm>
          <a:prstGeom prst="rect">
            <a:avLst/>
          </a:prstGeom>
        </p:spPr>
      </p:pic>
      <p:sp>
        <p:nvSpPr>
          <p:cNvPr id="4" name="Text 0"/>
          <p:cNvSpPr/>
          <p:nvPr/>
        </p:nvSpPr>
        <p:spPr>
          <a:xfrm>
            <a:off x="947629" y="147169"/>
            <a:ext cx="7315200" cy="495300"/>
          </a:xfrm>
          <a:prstGeom prst="rect">
            <a:avLst/>
          </a:prstGeom>
          <a:noFill/>
          <a:ln/>
        </p:spPr>
        <p:txBody>
          <a:bodyPr wrap="square" lIns="0" tIns="0" rIns="0" bIns="0" rtlCol="0" anchor="t"/>
          <a:lstStyle/>
          <a:p>
            <a:pPr algn="ctr">
              <a:lnSpc>
                <a:spcPts val="3900"/>
              </a:lnSpc>
            </a:pPr>
            <a:r>
              <a:rPr lang="en-US" sz="3000" b="0" kern="0" spc="-36" dirty="0">
                <a:solidFill>
                  <a:srgbClr val="111111"/>
                </a:solidFill>
                <a:latin typeface="Book Antiqua" panose="02040602050305030304" pitchFamily="18" charset="0"/>
                <a:ea typeface="Libre Caslon Text" pitchFamily="34" charset="-122"/>
                <a:cs typeface="Libre Caslon Text" pitchFamily="34" charset="-120"/>
              </a:rPr>
              <a:t>INPUT CODE</a:t>
            </a:r>
            <a:endParaRPr lang="en-US" sz="3000" dirty="0">
              <a:latin typeface="Book Antiqua" panose="02040602050305030304" pitchFamily="18" charset="0"/>
            </a:endParaRPr>
          </a:p>
        </p:txBody>
      </p:sp>
      <p:sp>
        <p:nvSpPr>
          <p:cNvPr id="5" name="Shape 1"/>
          <p:cNvSpPr/>
          <p:nvPr/>
        </p:nvSpPr>
        <p:spPr>
          <a:xfrm>
            <a:off x="1213855" y="647748"/>
            <a:ext cx="6710087" cy="4291905"/>
          </a:xfrm>
          <a:prstGeom prst="roundRect">
            <a:avLst>
              <a:gd name="adj" fmla="val -21305"/>
            </a:avLst>
          </a:prstGeom>
          <a:solidFill>
            <a:srgbClr val="FFFFFF"/>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6" name="Shape 2"/>
          <p:cNvSpPr/>
          <p:nvPr/>
        </p:nvSpPr>
        <p:spPr>
          <a:xfrm>
            <a:off x="1215073" y="867135"/>
            <a:ext cx="6708557" cy="19502"/>
          </a:xfrm>
          <a:prstGeom prst="roundRect">
            <a:avLst>
              <a:gd name="adj" fmla="val -4688750"/>
            </a:avLst>
          </a:prstGeom>
          <a:solidFill>
            <a:srgbClr val="111111"/>
          </a:solidFill>
          <a:ln/>
        </p:spPr>
        <p:txBody>
          <a:bodyPr/>
          <a:lstStyle/>
          <a:p>
            <a:endParaRPr lang="en-IN"/>
          </a:p>
        </p:txBody>
      </p:sp>
      <p:sp>
        <p:nvSpPr>
          <p:cNvPr id="7" name="Shape 3"/>
          <p:cNvSpPr/>
          <p:nvPr/>
        </p:nvSpPr>
        <p:spPr>
          <a:xfrm>
            <a:off x="1250180" y="691844"/>
            <a:ext cx="117024" cy="146265"/>
          </a:xfrm>
          <a:prstGeom prst="roundRect">
            <a:avLst>
              <a:gd name="adj" fmla="val -781378"/>
            </a:avLst>
          </a:prstGeom>
          <a:solidFill>
            <a:srgbClr val="111111"/>
          </a:solidFill>
          <a:ln/>
        </p:spPr>
        <p:txBody>
          <a:bodyPr/>
          <a:lstStyle/>
          <a:p>
            <a:endParaRPr lang="en-IN"/>
          </a:p>
        </p:txBody>
      </p:sp>
      <p:sp>
        <p:nvSpPr>
          <p:cNvPr id="8" name="Shape 4"/>
          <p:cNvSpPr/>
          <p:nvPr/>
        </p:nvSpPr>
        <p:spPr>
          <a:xfrm>
            <a:off x="1389695" y="691844"/>
            <a:ext cx="6494808" cy="19502"/>
          </a:xfrm>
          <a:prstGeom prst="roundRect">
            <a:avLst>
              <a:gd name="adj" fmla="val -4688750"/>
            </a:avLst>
          </a:prstGeom>
          <a:solidFill>
            <a:srgbClr val="111111"/>
          </a:solidFill>
          <a:ln/>
        </p:spPr>
        <p:txBody>
          <a:bodyPr/>
          <a:lstStyle/>
          <a:p>
            <a:endParaRPr lang="en-IN"/>
          </a:p>
        </p:txBody>
      </p:sp>
      <p:sp>
        <p:nvSpPr>
          <p:cNvPr id="9" name="Shape 5"/>
          <p:cNvSpPr/>
          <p:nvPr/>
        </p:nvSpPr>
        <p:spPr>
          <a:xfrm>
            <a:off x="1389695" y="732219"/>
            <a:ext cx="6494808" cy="19502"/>
          </a:xfrm>
          <a:prstGeom prst="roundRect">
            <a:avLst>
              <a:gd name="adj" fmla="val -4688750"/>
            </a:avLst>
          </a:prstGeom>
          <a:solidFill>
            <a:srgbClr val="111111"/>
          </a:solidFill>
          <a:ln/>
        </p:spPr>
        <p:txBody>
          <a:bodyPr/>
          <a:lstStyle/>
          <a:p>
            <a:endParaRPr lang="en-IN"/>
          </a:p>
        </p:txBody>
      </p:sp>
      <p:sp>
        <p:nvSpPr>
          <p:cNvPr id="10" name="Shape 6"/>
          <p:cNvSpPr/>
          <p:nvPr/>
        </p:nvSpPr>
        <p:spPr>
          <a:xfrm>
            <a:off x="1389695" y="772595"/>
            <a:ext cx="6494808" cy="19502"/>
          </a:xfrm>
          <a:prstGeom prst="roundRect">
            <a:avLst>
              <a:gd name="adj" fmla="val -4688750"/>
            </a:avLst>
          </a:prstGeom>
          <a:solidFill>
            <a:srgbClr val="111111"/>
          </a:solidFill>
          <a:ln/>
        </p:spPr>
        <p:txBody>
          <a:bodyPr/>
          <a:lstStyle/>
          <a:p>
            <a:endParaRPr lang="en-IN"/>
          </a:p>
        </p:txBody>
      </p:sp>
      <p:sp>
        <p:nvSpPr>
          <p:cNvPr id="11" name="Shape 7"/>
          <p:cNvSpPr/>
          <p:nvPr/>
        </p:nvSpPr>
        <p:spPr>
          <a:xfrm>
            <a:off x="1389695" y="812971"/>
            <a:ext cx="6494808" cy="19502"/>
          </a:xfrm>
          <a:prstGeom prst="roundRect">
            <a:avLst>
              <a:gd name="adj" fmla="val -4688750"/>
            </a:avLst>
          </a:prstGeom>
          <a:solidFill>
            <a:srgbClr val="111111"/>
          </a:solidFill>
          <a:ln/>
        </p:spPr>
        <p:txBody>
          <a:bodyPr/>
          <a:lstStyle/>
          <a:p>
            <a:endParaRPr lang="en-IN"/>
          </a:p>
        </p:txBody>
      </p:sp>
      <p:pic>
        <p:nvPicPr>
          <p:cNvPr id="12" name="Image 1" descr="https://pitch-assets-ccb95893-de3f-4266-973c-20049231b248.s3.eu-west-1.amazonaws.com/b553fc48-30ed-42c5-991d-45f9e8ee3ce2?pitch-bytes=135687&amp;pitch-content-type=image%2Fpng"/>
          <p:cNvPicPr>
            <a:picLocks noChangeAspect="1"/>
          </p:cNvPicPr>
          <p:nvPr/>
        </p:nvPicPr>
        <p:blipFill>
          <a:blip r:embed="rId5"/>
          <a:srcRect t="28" b="28"/>
          <a:stretch/>
        </p:blipFill>
        <p:spPr>
          <a:xfrm>
            <a:off x="1240221" y="894322"/>
            <a:ext cx="6683722" cy="4031043"/>
          </a:xfrm>
          <a:prstGeom prst="rect">
            <a:avLst/>
          </a:prstGeom>
        </p:spPr>
      </p:pic>
    </p:spTree>
    <p:custDataLst>
      <p:tags r:id="rId1"/>
    </p:custData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4A3728"/>
        </a:solidFill>
        <a:effectLst/>
      </p:bgPr>
    </p:bg>
    <p:spTree>
      <p:nvGrpSpPr>
        <p:cNvPr id="1" name=""/>
        <p:cNvGrpSpPr/>
        <p:nvPr/>
      </p:nvGrpSpPr>
      <p:grpSpPr>
        <a:xfrm>
          <a:off x="0" y="0"/>
          <a:ext cx="0" cy="0"/>
          <a:chOff x="0" y="0"/>
          <a:chExt cx="0" cy="0"/>
        </a:xfrm>
      </p:grpSpPr>
      <p:pic>
        <p:nvPicPr>
          <p:cNvPr id="3" name="Image 0" descr="https://images.unsplash.com/photo-1596486935250-3ca1fb5c45b8?crop=entropy&amp;cs=tinysrgb&amp;fit=max&amp;fm=jpg&amp;ixid=M3wyMTIyMnwwfDF8c2VhcmNofDIwfHxzYW5kfGVufDB8fHx8MTY5NzYzMzg3NXww&amp;ixlib=rb-4.0.3&amp;q=80&amp;w=1080"/>
          <p:cNvPicPr>
            <a:picLocks noChangeAspect="1"/>
          </p:cNvPicPr>
          <p:nvPr/>
        </p:nvPicPr>
        <p:blipFill>
          <a:blip r:embed="rId4"/>
          <a:srcRect t="7729" b="7729"/>
          <a:stretch/>
        </p:blipFill>
        <p:spPr>
          <a:xfrm>
            <a:off x="0" y="0"/>
            <a:ext cx="9144000" cy="5143500"/>
          </a:xfrm>
          <a:prstGeom prst="rect">
            <a:avLst/>
          </a:prstGeom>
        </p:spPr>
      </p:pic>
      <p:sp>
        <p:nvSpPr>
          <p:cNvPr id="4" name="Shape 0"/>
          <p:cNvSpPr/>
          <p:nvPr/>
        </p:nvSpPr>
        <p:spPr>
          <a:xfrm>
            <a:off x="1213855" y="423340"/>
            <a:ext cx="6710087" cy="4291905"/>
          </a:xfrm>
          <a:prstGeom prst="roundRect">
            <a:avLst>
              <a:gd name="adj" fmla="val -21305"/>
            </a:avLst>
          </a:prstGeom>
          <a:solidFill>
            <a:srgbClr val="FFFFFF"/>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5" name="Shape 1"/>
          <p:cNvSpPr/>
          <p:nvPr/>
        </p:nvSpPr>
        <p:spPr>
          <a:xfrm>
            <a:off x="1215073" y="642728"/>
            <a:ext cx="6708557" cy="19502"/>
          </a:xfrm>
          <a:prstGeom prst="roundRect">
            <a:avLst>
              <a:gd name="adj" fmla="val -4688750"/>
            </a:avLst>
          </a:prstGeom>
          <a:solidFill>
            <a:srgbClr val="111111"/>
          </a:solidFill>
          <a:ln/>
        </p:spPr>
        <p:txBody>
          <a:bodyPr/>
          <a:lstStyle/>
          <a:p>
            <a:endParaRPr lang="en-IN"/>
          </a:p>
        </p:txBody>
      </p:sp>
      <p:sp>
        <p:nvSpPr>
          <p:cNvPr id="6" name="Shape 2"/>
          <p:cNvSpPr/>
          <p:nvPr/>
        </p:nvSpPr>
        <p:spPr>
          <a:xfrm>
            <a:off x="1250180" y="467436"/>
            <a:ext cx="117024" cy="146265"/>
          </a:xfrm>
          <a:prstGeom prst="roundRect">
            <a:avLst>
              <a:gd name="adj" fmla="val -781378"/>
            </a:avLst>
          </a:prstGeom>
          <a:solidFill>
            <a:srgbClr val="111111"/>
          </a:solidFill>
          <a:ln/>
        </p:spPr>
        <p:txBody>
          <a:bodyPr/>
          <a:lstStyle/>
          <a:p>
            <a:endParaRPr lang="en-IN"/>
          </a:p>
        </p:txBody>
      </p:sp>
      <p:sp>
        <p:nvSpPr>
          <p:cNvPr id="7" name="Shape 3"/>
          <p:cNvSpPr/>
          <p:nvPr/>
        </p:nvSpPr>
        <p:spPr>
          <a:xfrm>
            <a:off x="1389695" y="467436"/>
            <a:ext cx="6494808" cy="19502"/>
          </a:xfrm>
          <a:prstGeom prst="roundRect">
            <a:avLst>
              <a:gd name="adj" fmla="val -4688750"/>
            </a:avLst>
          </a:prstGeom>
          <a:solidFill>
            <a:srgbClr val="111111"/>
          </a:solidFill>
          <a:ln/>
        </p:spPr>
        <p:txBody>
          <a:bodyPr/>
          <a:lstStyle/>
          <a:p>
            <a:endParaRPr lang="en-IN"/>
          </a:p>
        </p:txBody>
      </p:sp>
      <p:sp>
        <p:nvSpPr>
          <p:cNvPr id="8" name="Shape 4"/>
          <p:cNvSpPr/>
          <p:nvPr/>
        </p:nvSpPr>
        <p:spPr>
          <a:xfrm>
            <a:off x="1389695" y="507812"/>
            <a:ext cx="6494808" cy="19502"/>
          </a:xfrm>
          <a:prstGeom prst="roundRect">
            <a:avLst>
              <a:gd name="adj" fmla="val -4688750"/>
            </a:avLst>
          </a:prstGeom>
          <a:solidFill>
            <a:srgbClr val="111111"/>
          </a:solidFill>
          <a:ln/>
        </p:spPr>
        <p:txBody>
          <a:bodyPr/>
          <a:lstStyle/>
          <a:p>
            <a:endParaRPr lang="en-IN"/>
          </a:p>
        </p:txBody>
      </p:sp>
      <p:sp>
        <p:nvSpPr>
          <p:cNvPr id="9" name="Shape 5"/>
          <p:cNvSpPr/>
          <p:nvPr/>
        </p:nvSpPr>
        <p:spPr>
          <a:xfrm>
            <a:off x="1389695" y="548188"/>
            <a:ext cx="6494808" cy="19502"/>
          </a:xfrm>
          <a:prstGeom prst="roundRect">
            <a:avLst>
              <a:gd name="adj" fmla="val -4688750"/>
            </a:avLst>
          </a:prstGeom>
          <a:solidFill>
            <a:srgbClr val="111111"/>
          </a:solidFill>
          <a:ln/>
        </p:spPr>
        <p:txBody>
          <a:bodyPr/>
          <a:lstStyle/>
          <a:p>
            <a:endParaRPr lang="en-IN"/>
          </a:p>
        </p:txBody>
      </p:sp>
      <p:sp>
        <p:nvSpPr>
          <p:cNvPr id="10" name="Shape 6"/>
          <p:cNvSpPr/>
          <p:nvPr/>
        </p:nvSpPr>
        <p:spPr>
          <a:xfrm>
            <a:off x="1389695" y="588563"/>
            <a:ext cx="6494808" cy="19502"/>
          </a:xfrm>
          <a:prstGeom prst="roundRect">
            <a:avLst>
              <a:gd name="adj" fmla="val -4688750"/>
            </a:avLst>
          </a:prstGeom>
          <a:solidFill>
            <a:srgbClr val="111111"/>
          </a:solidFill>
          <a:ln/>
        </p:spPr>
        <p:txBody>
          <a:bodyPr/>
          <a:lstStyle/>
          <a:p>
            <a:endParaRPr lang="en-IN"/>
          </a:p>
        </p:txBody>
      </p:sp>
      <p:pic>
        <p:nvPicPr>
          <p:cNvPr id="11" name="Image 1" descr="https://pitch-assets-ccb95893-de3f-4266-973c-20049231b248.s3.eu-west-1.amazonaws.com/9684a490-1678-4a17-9030-5819024c437f?pitch-bytes=146953&amp;pitch-content-type=image%2Fpng"/>
          <p:cNvPicPr>
            <a:picLocks noChangeAspect="1"/>
          </p:cNvPicPr>
          <p:nvPr/>
        </p:nvPicPr>
        <p:blipFill>
          <a:blip r:embed="rId5"/>
          <a:srcRect/>
          <a:stretch/>
        </p:blipFill>
        <p:spPr>
          <a:xfrm>
            <a:off x="1238876" y="666793"/>
            <a:ext cx="6356265" cy="4048452"/>
          </a:xfrm>
          <a:prstGeom prst="rect">
            <a:avLst/>
          </a:prstGeom>
        </p:spPr>
      </p:pic>
    </p:spTree>
    <p:custDataLst>
      <p:tags r:id="rId1"/>
    </p:custData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4A3728"/>
        </a:solidFill>
        <a:effectLst/>
      </p:bgPr>
    </p:bg>
    <p:spTree>
      <p:nvGrpSpPr>
        <p:cNvPr id="1" name=""/>
        <p:cNvGrpSpPr/>
        <p:nvPr/>
      </p:nvGrpSpPr>
      <p:grpSpPr>
        <a:xfrm>
          <a:off x="0" y="0"/>
          <a:ext cx="0" cy="0"/>
          <a:chOff x="0" y="0"/>
          <a:chExt cx="0" cy="0"/>
        </a:xfrm>
      </p:grpSpPr>
      <p:pic>
        <p:nvPicPr>
          <p:cNvPr id="3" name="Image 0" descr="https://images.unsplash.com/photo-1596486932489-f631d4ccceaa?crop=entropy&amp;cs=tinysrgb&amp;fit=max&amp;fm=jpg&amp;ixid=M3wyMTIyMnwwfDF8c2VhcmNofDM3fHxicm93bnxlbnwwfHx8fDE2OTc2MzM4MTR8MA&amp;ixlib=rb-4.0.3&amp;q=80&amp;w=1080"/>
          <p:cNvPicPr>
            <a:picLocks noChangeAspect="1"/>
          </p:cNvPicPr>
          <p:nvPr/>
        </p:nvPicPr>
        <p:blipFill>
          <a:blip r:embed="rId4"/>
          <a:srcRect t="7729" b="7729"/>
          <a:stretch/>
        </p:blipFill>
        <p:spPr>
          <a:xfrm>
            <a:off x="0" y="0"/>
            <a:ext cx="9144000" cy="5143500"/>
          </a:xfrm>
          <a:prstGeom prst="rect">
            <a:avLst/>
          </a:prstGeom>
        </p:spPr>
      </p:pic>
      <p:sp>
        <p:nvSpPr>
          <p:cNvPr id="4" name="Shape 0"/>
          <p:cNvSpPr/>
          <p:nvPr/>
        </p:nvSpPr>
        <p:spPr>
          <a:xfrm>
            <a:off x="1213855" y="423340"/>
            <a:ext cx="6710087" cy="4291905"/>
          </a:xfrm>
          <a:prstGeom prst="roundRect">
            <a:avLst>
              <a:gd name="adj" fmla="val -21305"/>
            </a:avLst>
          </a:prstGeom>
          <a:solidFill>
            <a:srgbClr val="FFFFFF"/>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5" name="Shape 1"/>
          <p:cNvSpPr/>
          <p:nvPr/>
        </p:nvSpPr>
        <p:spPr>
          <a:xfrm>
            <a:off x="1215073" y="642728"/>
            <a:ext cx="6708557" cy="19502"/>
          </a:xfrm>
          <a:prstGeom prst="roundRect">
            <a:avLst>
              <a:gd name="adj" fmla="val -4688750"/>
            </a:avLst>
          </a:prstGeom>
          <a:solidFill>
            <a:srgbClr val="111111"/>
          </a:solidFill>
          <a:ln/>
        </p:spPr>
        <p:txBody>
          <a:bodyPr/>
          <a:lstStyle/>
          <a:p>
            <a:endParaRPr lang="en-IN"/>
          </a:p>
        </p:txBody>
      </p:sp>
      <p:sp>
        <p:nvSpPr>
          <p:cNvPr id="6" name="Shape 2"/>
          <p:cNvSpPr/>
          <p:nvPr/>
        </p:nvSpPr>
        <p:spPr>
          <a:xfrm>
            <a:off x="1250180" y="467436"/>
            <a:ext cx="117024" cy="146265"/>
          </a:xfrm>
          <a:prstGeom prst="roundRect">
            <a:avLst>
              <a:gd name="adj" fmla="val -781378"/>
            </a:avLst>
          </a:prstGeom>
          <a:solidFill>
            <a:srgbClr val="111111"/>
          </a:solidFill>
          <a:ln/>
        </p:spPr>
        <p:txBody>
          <a:bodyPr/>
          <a:lstStyle/>
          <a:p>
            <a:endParaRPr lang="en-IN"/>
          </a:p>
        </p:txBody>
      </p:sp>
      <p:sp>
        <p:nvSpPr>
          <p:cNvPr id="7" name="Shape 3"/>
          <p:cNvSpPr/>
          <p:nvPr/>
        </p:nvSpPr>
        <p:spPr>
          <a:xfrm>
            <a:off x="1389695" y="467436"/>
            <a:ext cx="6494808" cy="19502"/>
          </a:xfrm>
          <a:prstGeom prst="roundRect">
            <a:avLst>
              <a:gd name="adj" fmla="val -4688750"/>
            </a:avLst>
          </a:prstGeom>
          <a:solidFill>
            <a:srgbClr val="111111"/>
          </a:solidFill>
          <a:ln/>
        </p:spPr>
        <p:txBody>
          <a:bodyPr/>
          <a:lstStyle/>
          <a:p>
            <a:endParaRPr lang="en-IN"/>
          </a:p>
        </p:txBody>
      </p:sp>
      <p:sp>
        <p:nvSpPr>
          <p:cNvPr id="8" name="Shape 4"/>
          <p:cNvSpPr/>
          <p:nvPr/>
        </p:nvSpPr>
        <p:spPr>
          <a:xfrm>
            <a:off x="1389695" y="507812"/>
            <a:ext cx="6494808" cy="19502"/>
          </a:xfrm>
          <a:prstGeom prst="roundRect">
            <a:avLst>
              <a:gd name="adj" fmla="val -4688750"/>
            </a:avLst>
          </a:prstGeom>
          <a:solidFill>
            <a:srgbClr val="111111"/>
          </a:solidFill>
          <a:ln/>
        </p:spPr>
        <p:txBody>
          <a:bodyPr/>
          <a:lstStyle/>
          <a:p>
            <a:endParaRPr lang="en-IN"/>
          </a:p>
        </p:txBody>
      </p:sp>
      <p:sp>
        <p:nvSpPr>
          <p:cNvPr id="9" name="Shape 5"/>
          <p:cNvSpPr/>
          <p:nvPr/>
        </p:nvSpPr>
        <p:spPr>
          <a:xfrm>
            <a:off x="1389695" y="548188"/>
            <a:ext cx="6494808" cy="19502"/>
          </a:xfrm>
          <a:prstGeom prst="roundRect">
            <a:avLst>
              <a:gd name="adj" fmla="val -4688750"/>
            </a:avLst>
          </a:prstGeom>
          <a:solidFill>
            <a:srgbClr val="111111"/>
          </a:solidFill>
          <a:ln/>
        </p:spPr>
        <p:txBody>
          <a:bodyPr/>
          <a:lstStyle/>
          <a:p>
            <a:endParaRPr lang="en-IN"/>
          </a:p>
        </p:txBody>
      </p:sp>
      <p:sp>
        <p:nvSpPr>
          <p:cNvPr id="10" name="Shape 6"/>
          <p:cNvSpPr/>
          <p:nvPr/>
        </p:nvSpPr>
        <p:spPr>
          <a:xfrm>
            <a:off x="1389695" y="588563"/>
            <a:ext cx="6494808" cy="19502"/>
          </a:xfrm>
          <a:prstGeom prst="roundRect">
            <a:avLst>
              <a:gd name="adj" fmla="val -4688750"/>
            </a:avLst>
          </a:prstGeom>
          <a:solidFill>
            <a:srgbClr val="111111"/>
          </a:solidFill>
          <a:ln/>
        </p:spPr>
        <p:txBody>
          <a:bodyPr/>
          <a:lstStyle/>
          <a:p>
            <a:endParaRPr lang="en-IN"/>
          </a:p>
        </p:txBody>
      </p:sp>
      <p:pic>
        <p:nvPicPr>
          <p:cNvPr id="11" name="Image 1" descr="https://pitch-assets-ccb95893-de3f-4266-973c-20049231b248.s3.eu-west-1.amazonaws.com/eb2f89fb-8a92-444e-b55f-43920a823d44?pitch-bytes=183089&amp;pitch-content-type=image%2Fpng"/>
          <p:cNvPicPr>
            <a:picLocks noChangeAspect="1"/>
          </p:cNvPicPr>
          <p:nvPr/>
        </p:nvPicPr>
        <p:blipFill>
          <a:blip r:embed="rId5"/>
          <a:srcRect b="3303"/>
          <a:stretch/>
        </p:blipFill>
        <p:spPr>
          <a:xfrm>
            <a:off x="1254795" y="667954"/>
            <a:ext cx="6669148" cy="4037766"/>
          </a:xfrm>
          <a:prstGeom prst="rect">
            <a:avLst/>
          </a:prstGeom>
        </p:spPr>
      </p:pic>
    </p:spTree>
    <p:custDataLst>
      <p:tags r:id="rId1"/>
    </p:custData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4A3728"/>
        </a:solidFill>
        <a:effectLst/>
      </p:bgPr>
    </p:bg>
    <p:spTree>
      <p:nvGrpSpPr>
        <p:cNvPr id="1" name=""/>
        <p:cNvGrpSpPr/>
        <p:nvPr/>
      </p:nvGrpSpPr>
      <p:grpSpPr>
        <a:xfrm>
          <a:off x="0" y="0"/>
          <a:ext cx="0" cy="0"/>
          <a:chOff x="0" y="0"/>
          <a:chExt cx="0" cy="0"/>
        </a:xfrm>
      </p:grpSpPr>
      <p:pic>
        <p:nvPicPr>
          <p:cNvPr id="3" name="Image 0" descr="https://images.unsplash.com/photo-1596486935250-3ca1fb5c45b8?crop=entropy&amp;cs=tinysrgb&amp;fit=max&amp;fm=jpg&amp;ixid=M3wyMTIyMnwwfDF8c2VhcmNofDIwfHxzYW5kfGVufDB8fHx8MTY5NzYzMzg3NXww&amp;ixlib=rb-4.0.3&amp;q=80&amp;w=1080"/>
          <p:cNvPicPr>
            <a:picLocks noChangeAspect="1"/>
          </p:cNvPicPr>
          <p:nvPr/>
        </p:nvPicPr>
        <p:blipFill>
          <a:blip r:embed="rId4"/>
          <a:srcRect t="7729" b="7729"/>
          <a:stretch/>
        </p:blipFill>
        <p:spPr>
          <a:xfrm>
            <a:off x="0" y="0"/>
            <a:ext cx="9144000" cy="5143500"/>
          </a:xfrm>
          <a:prstGeom prst="rect">
            <a:avLst/>
          </a:prstGeom>
        </p:spPr>
      </p:pic>
      <p:sp>
        <p:nvSpPr>
          <p:cNvPr id="4" name="Shape 0"/>
          <p:cNvSpPr/>
          <p:nvPr/>
        </p:nvSpPr>
        <p:spPr>
          <a:xfrm>
            <a:off x="839843" y="715167"/>
            <a:ext cx="7454657" cy="3711555"/>
          </a:xfrm>
          <a:prstGeom prst="roundRect">
            <a:avLst>
              <a:gd name="adj" fmla="val -24637"/>
            </a:avLst>
          </a:prstGeom>
          <a:solidFill>
            <a:srgbClr val="FFFFFF"/>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5" name="Shape 1"/>
          <p:cNvSpPr/>
          <p:nvPr/>
        </p:nvSpPr>
        <p:spPr>
          <a:xfrm>
            <a:off x="841196" y="904888"/>
            <a:ext cx="7452957" cy="16865"/>
          </a:xfrm>
          <a:prstGeom prst="roundRect">
            <a:avLst>
              <a:gd name="adj" fmla="val -5421880"/>
            </a:avLst>
          </a:prstGeom>
          <a:solidFill>
            <a:srgbClr val="111111"/>
          </a:solidFill>
          <a:ln/>
        </p:spPr>
        <p:txBody>
          <a:bodyPr/>
          <a:lstStyle/>
          <a:p>
            <a:endParaRPr lang="en-IN"/>
          </a:p>
        </p:txBody>
      </p:sp>
      <p:sp>
        <p:nvSpPr>
          <p:cNvPr id="6" name="Shape 2"/>
          <p:cNvSpPr/>
          <p:nvPr/>
        </p:nvSpPr>
        <p:spPr>
          <a:xfrm>
            <a:off x="880199" y="753300"/>
            <a:ext cx="130009" cy="126487"/>
          </a:xfrm>
          <a:prstGeom prst="roundRect">
            <a:avLst>
              <a:gd name="adj" fmla="val -722920"/>
            </a:avLst>
          </a:prstGeom>
          <a:solidFill>
            <a:srgbClr val="111111"/>
          </a:solidFill>
          <a:ln/>
        </p:spPr>
        <p:txBody>
          <a:bodyPr/>
          <a:lstStyle/>
          <a:p>
            <a:endParaRPr lang="en-IN"/>
          </a:p>
        </p:txBody>
      </p:sp>
      <p:sp>
        <p:nvSpPr>
          <p:cNvPr id="7" name="Shape 3"/>
          <p:cNvSpPr/>
          <p:nvPr/>
        </p:nvSpPr>
        <p:spPr>
          <a:xfrm>
            <a:off x="1035195" y="753300"/>
            <a:ext cx="7215489" cy="16865"/>
          </a:xfrm>
          <a:prstGeom prst="roundRect">
            <a:avLst>
              <a:gd name="adj" fmla="val -5421880"/>
            </a:avLst>
          </a:prstGeom>
          <a:solidFill>
            <a:srgbClr val="111111"/>
          </a:solidFill>
          <a:ln/>
        </p:spPr>
        <p:txBody>
          <a:bodyPr/>
          <a:lstStyle/>
          <a:p>
            <a:endParaRPr lang="en-IN"/>
          </a:p>
        </p:txBody>
      </p:sp>
      <p:sp>
        <p:nvSpPr>
          <p:cNvPr id="8" name="Shape 4"/>
          <p:cNvSpPr/>
          <p:nvPr/>
        </p:nvSpPr>
        <p:spPr>
          <a:xfrm>
            <a:off x="1035195" y="788216"/>
            <a:ext cx="7215489" cy="16865"/>
          </a:xfrm>
          <a:prstGeom prst="roundRect">
            <a:avLst>
              <a:gd name="adj" fmla="val -5421880"/>
            </a:avLst>
          </a:prstGeom>
          <a:solidFill>
            <a:srgbClr val="111111"/>
          </a:solidFill>
          <a:ln/>
        </p:spPr>
        <p:txBody>
          <a:bodyPr/>
          <a:lstStyle/>
          <a:p>
            <a:endParaRPr lang="en-IN"/>
          </a:p>
        </p:txBody>
      </p:sp>
      <p:sp>
        <p:nvSpPr>
          <p:cNvPr id="9" name="Shape 5"/>
          <p:cNvSpPr/>
          <p:nvPr/>
        </p:nvSpPr>
        <p:spPr>
          <a:xfrm>
            <a:off x="1035195" y="823132"/>
            <a:ext cx="7215489" cy="16865"/>
          </a:xfrm>
          <a:prstGeom prst="roundRect">
            <a:avLst>
              <a:gd name="adj" fmla="val -5421880"/>
            </a:avLst>
          </a:prstGeom>
          <a:solidFill>
            <a:srgbClr val="111111"/>
          </a:solidFill>
          <a:ln/>
        </p:spPr>
        <p:txBody>
          <a:bodyPr/>
          <a:lstStyle/>
          <a:p>
            <a:endParaRPr lang="en-IN"/>
          </a:p>
        </p:txBody>
      </p:sp>
      <p:sp>
        <p:nvSpPr>
          <p:cNvPr id="10" name="Shape 6"/>
          <p:cNvSpPr/>
          <p:nvPr/>
        </p:nvSpPr>
        <p:spPr>
          <a:xfrm>
            <a:off x="1035195" y="858048"/>
            <a:ext cx="7215489" cy="16865"/>
          </a:xfrm>
          <a:prstGeom prst="roundRect">
            <a:avLst>
              <a:gd name="adj" fmla="val -5421880"/>
            </a:avLst>
          </a:prstGeom>
          <a:solidFill>
            <a:srgbClr val="111111"/>
          </a:solidFill>
          <a:ln/>
        </p:spPr>
        <p:txBody>
          <a:bodyPr/>
          <a:lstStyle/>
          <a:p>
            <a:endParaRPr lang="en-IN"/>
          </a:p>
        </p:txBody>
      </p:sp>
      <p:pic>
        <p:nvPicPr>
          <p:cNvPr id="11" name="Image 1" descr="https://pitch-assets-ccb95893-de3f-4266-973c-20049231b248.s3.eu-west-1.amazonaws.com/5bc137af-8d44-41e1-9997-a272acae4950?pitch-bytes=96634&amp;pitch-content-type=image%2Fpng"/>
          <p:cNvPicPr>
            <a:picLocks noChangeAspect="1"/>
          </p:cNvPicPr>
          <p:nvPr/>
        </p:nvPicPr>
        <p:blipFill>
          <a:blip r:embed="rId5"/>
          <a:srcRect l="1604" r="1604"/>
          <a:stretch/>
        </p:blipFill>
        <p:spPr>
          <a:xfrm>
            <a:off x="861093" y="923124"/>
            <a:ext cx="7433407" cy="3503598"/>
          </a:xfrm>
          <a:prstGeom prst="rect">
            <a:avLst/>
          </a:prstGeom>
        </p:spPr>
      </p:pic>
    </p:spTree>
    <p:custDataLst>
      <p:tags r:id="rId1"/>
    </p:custData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4A3728"/>
        </a:solidFill>
        <a:effectLst/>
      </p:bgPr>
    </p:bg>
    <p:spTree>
      <p:nvGrpSpPr>
        <p:cNvPr id="1" name=""/>
        <p:cNvGrpSpPr/>
        <p:nvPr/>
      </p:nvGrpSpPr>
      <p:grpSpPr>
        <a:xfrm>
          <a:off x="0" y="0"/>
          <a:ext cx="0" cy="0"/>
          <a:chOff x="0" y="0"/>
          <a:chExt cx="0" cy="0"/>
        </a:xfrm>
      </p:grpSpPr>
      <p:pic>
        <p:nvPicPr>
          <p:cNvPr id="3" name="Image 0" descr="https://images.unsplash.com/photo-1596486932489-f631d4ccceaa?crop=entropy&amp;cs=tinysrgb&amp;fit=max&amp;fm=jpg&amp;ixid=M3wyMTIyMnwwfDF8c2VhcmNofDM3fHxicm93bnxlbnwwfHx8fDE2OTc2MzM4MTR8MA&amp;ixlib=rb-4.0.3&amp;q=80&amp;w=1080"/>
          <p:cNvPicPr>
            <a:picLocks noChangeAspect="1"/>
          </p:cNvPicPr>
          <p:nvPr/>
        </p:nvPicPr>
        <p:blipFill>
          <a:blip r:embed="rId4"/>
          <a:srcRect t="7729" b="7729"/>
          <a:stretch/>
        </p:blipFill>
        <p:spPr>
          <a:xfrm>
            <a:off x="0" y="0"/>
            <a:ext cx="9144000" cy="5143500"/>
          </a:xfrm>
          <a:prstGeom prst="rect">
            <a:avLst/>
          </a:prstGeom>
        </p:spPr>
      </p:pic>
      <p:sp>
        <p:nvSpPr>
          <p:cNvPr id="4" name="Text 0"/>
          <p:cNvSpPr/>
          <p:nvPr/>
        </p:nvSpPr>
        <p:spPr>
          <a:xfrm>
            <a:off x="476101" y="4793655"/>
            <a:ext cx="8229600" cy="213320"/>
          </a:xfrm>
          <a:prstGeom prst="rect">
            <a:avLst/>
          </a:prstGeom>
          <a:noFill/>
          <a:ln/>
        </p:spPr>
        <p:txBody>
          <a:bodyPr wrap="square" lIns="0" tIns="0" rIns="0" bIns="0" rtlCol="0" anchor="b"/>
          <a:lstStyle/>
          <a:p>
            <a:pPr algn="ctr">
              <a:lnSpc>
                <a:spcPts val="1680"/>
              </a:lnSpc>
            </a:pPr>
            <a:r>
              <a:rPr lang="en-US" sz="1100" b="1" dirty="0">
                <a:solidFill>
                  <a:srgbClr val="111111"/>
                </a:solidFill>
                <a:latin typeface="IBM Plex Mono" pitchFamily="34" charset="0"/>
                <a:ea typeface="IBM Plex Mono" pitchFamily="34" charset="-122"/>
                <a:cs typeface="IBM Plex Mono" pitchFamily="34" charset="-120"/>
              </a:rPr>
              <a:t>Coded on R Studio</a:t>
            </a:r>
            <a:endParaRPr lang="en-US" sz="1050" dirty="0"/>
          </a:p>
        </p:txBody>
      </p:sp>
      <p:sp>
        <p:nvSpPr>
          <p:cNvPr id="5" name="Shape 1"/>
          <p:cNvSpPr/>
          <p:nvPr/>
        </p:nvSpPr>
        <p:spPr>
          <a:xfrm>
            <a:off x="1117681" y="554876"/>
            <a:ext cx="6902879" cy="4029833"/>
          </a:xfrm>
          <a:prstGeom prst="roundRect">
            <a:avLst>
              <a:gd name="adj" fmla="val -22691"/>
            </a:avLst>
          </a:prstGeom>
          <a:solidFill>
            <a:srgbClr val="FFFFFF"/>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6" name="Shape 2"/>
          <p:cNvSpPr/>
          <p:nvPr/>
        </p:nvSpPr>
        <p:spPr>
          <a:xfrm>
            <a:off x="1118933" y="760867"/>
            <a:ext cx="6901305" cy="18311"/>
          </a:xfrm>
          <a:prstGeom prst="roundRect">
            <a:avLst>
              <a:gd name="adj" fmla="val -4993720"/>
            </a:avLst>
          </a:prstGeom>
          <a:solidFill>
            <a:srgbClr val="111111"/>
          </a:solidFill>
          <a:ln/>
        </p:spPr>
        <p:txBody>
          <a:bodyPr/>
          <a:lstStyle/>
          <a:p>
            <a:endParaRPr lang="en-IN"/>
          </a:p>
        </p:txBody>
      </p:sp>
      <p:sp>
        <p:nvSpPr>
          <p:cNvPr id="7" name="Shape 3"/>
          <p:cNvSpPr/>
          <p:nvPr/>
        </p:nvSpPr>
        <p:spPr>
          <a:xfrm>
            <a:off x="1155049" y="596279"/>
            <a:ext cx="120386" cy="137334"/>
          </a:xfrm>
          <a:prstGeom prst="roundRect">
            <a:avLst>
              <a:gd name="adj" fmla="val -759557"/>
            </a:avLst>
          </a:prstGeom>
          <a:solidFill>
            <a:srgbClr val="111111"/>
          </a:solidFill>
          <a:ln/>
        </p:spPr>
        <p:txBody>
          <a:bodyPr/>
          <a:lstStyle/>
          <a:p>
            <a:endParaRPr lang="en-IN"/>
          </a:p>
        </p:txBody>
      </p:sp>
      <p:sp>
        <p:nvSpPr>
          <p:cNvPr id="8" name="Shape 4"/>
          <p:cNvSpPr/>
          <p:nvPr/>
        </p:nvSpPr>
        <p:spPr>
          <a:xfrm>
            <a:off x="1298573" y="596279"/>
            <a:ext cx="6681414" cy="18311"/>
          </a:xfrm>
          <a:prstGeom prst="roundRect">
            <a:avLst>
              <a:gd name="adj" fmla="val -4993720"/>
            </a:avLst>
          </a:prstGeom>
          <a:solidFill>
            <a:srgbClr val="111111"/>
          </a:solidFill>
          <a:ln/>
        </p:spPr>
        <p:txBody>
          <a:bodyPr/>
          <a:lstStyle/>
          <a:p>
            <a:endParaRPr lang="en-IN"/>
          </a:p>
        </p:txBody>
      </p:sp>
      <p:sp>
        <p:nvSpPr>
          <p:cNvPr id="9" name="Shape 5"/>
          <p:cNvSpPr/>
          <p:nvPr/>
        </p:nvSpPr>
        <p:spPr>
          <a:xfrm>
            <a:off x="1298573" y="634190"/>
            <a:ext cx="6681414" cy="18311"/>
          </a:xfrm>
          <a:prstGeom prst="roundRect">
            <a:avLst>
              <a:gd name="adj" fmla="val -4993720"/>
            </a:avLst>
          </a:prstGeom>
          <a:solidFill>
            <a:srgbClr val="111111"/>
          </a:solidFill>
          <a:ln/>
        </p:spPr>
        <p:txBody>
          <a:bodyPr/>
          <a:lstStyle/>
          <a:p>
            <a:endParaRPr lang="en-IN"/>
          </a:p>
        </p:txBody>
      </p:sp>
      <p:sp>
        <p:nvSpPr>
          <p:cNvPr id="10" name="Shape 6"/>
          <p:cNvSpPr/>
          <p:nvPr/>
        </p:nvSpPr>
        <p:spPr>
          <a:xfrm>
            <a:off x="1298573" y="672100"/>
            <a:ext cx="6681414" cy="18311"/>
          </a:xfrm>
          <a:prstGeom prst="roundRect">
            <a:avLst>
              <a:gd name="adj" fmla="val -4993720"/>
            </a:avLst>
          </a:prstGeom>
          <a:solidFill>
            <a:srgbClr val="111111"/>
          </a:solidFill>
          <a:ln/>
        </p:spPr>
        <p:txBody>
          <a:bodyPr/>
          <a:lstStyle/>
          <a:p>
            <a:endParaRPr lang="en-IN"/>
          </a:p>
        </p:txBody>
      </p:sp>
      <p:sp>
        <p:nvSpPr>
          <p:cNvPr id="11" name="Shape 7"/>
          <p:cNvSpPr/>
          <p:nvPr/>
        </p:nvSpPr>
        <p:spPr>
          <a:xfrm>
            <a:off x="1298573" y="710010"/>
            <a:ext cx="6681414" cy="18311"/>
          </a:xfrm>
          <a:prstGeom prst="roundRect">
            <a:avLst>
              <a:gd name="adj" fmla="val -4993720"/>
            </a:avLst>
          </a:prstGeom>
          <a:solidFill>
            <a:srgbClr val="111111"/>
          </a:solidFill>
          <a:ln/>
        </p:spPr>
        <p:txBody>
          <a:bodyPr/>
          <a:lstStyle/>
          <a:p>
            <a:endParaRPr lang="en-IN"/>
          </a:p>
        </p:txBody>
      </p:sp>
      <p:pic>
        <p:nvPicPr>
          <p:cNvPr id="12" name="Image 1" descr="https://pitch-assets-ccb95893-de3f-4266-973c-20049231b248.s3.eu-west-1.amazonaws.com/82c508ea-8449-4bab-a774-400970d3d0ce?pitch-bytes=171432&amp;pitch-content-type=image%2Fpng"/>
          <p:cNvPicPr>
            <a:picLocks noChangeAspect="1"/>
          </p:cNvPicPr>
          <p:nvPr/>
        </p:nvPicPr>
        <p:blipFill>
          <a:blip r:embed="rId5"/>
          <a:srcRect/>
          <a:stretch/>
        </p:blipFill>
        <p:spPr>
          <a:xfrm>
            <a:off x="1138757" y="798605"/>
            <a:ext cx="6795033" cy="3715871"/>
          </a:xfrm>
          <a:prstGeom prst="rect">
            <a:avLst/>
          </a:prstGeom>
        </p:spPr>
      </p:pic>
    </p:spTree>
    <p:custDataLst>
      <p:tags r:id="rId1"/>
    </p:custData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BF5E8"/>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6F72141-F1FC-A94F-FC37-A7E24E026AA4}"/>
              </a:ext>
            </a:extLst>
          </p:cNvPr>
          <p:cNvGrpSpPr/>
          <p:nvPr/>
        </p:nvGrpSpPr>
        <p:grpSpPr>
          <a:xfrm>
            <a:off x="475538" y="477813"/>
            <a:ext cx="3239987" cy="4194991"/>
            <a:chOff x="475538" y="477813"/>
            <a:chExt cx="3239987" cy="4194991"/>
          </a:xfrm>
        </p:grpSpPr>
        <p:sp>
          <p:nvSpPr>
            <p:cNvPr id="3" name="Shape 0"/>
            <p:cNvSpPr/>
            <p:nvPr/>
          </p:nvSpPr>
          <p:spPr>
            <a:xfrm>
              <a:off x="475538" y="477813"/>
              <a:ext cx="3238500" cy="4192425"/>
            </a:xfrm>
            <a:prstGeom prst="roundRect">
              <a:avLst>
                <a:gd name="adj" fmla="val -28235"/>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4" name="Shape 1"/>
            <p:cNvSpPr/>
            <p:nvPr/>
          </p:nvSpPr>
          <p:spPr>
            <a:xfrm>
              <a:off x="477025" y="692115"/>
              <a:ext cx="3238500" cy="19050"/>
            </a:xfrm>
            <a:prstGeom prst="roundRect">
              <a:avLst>
                <a:gd name="adj" fmla="val -4800000"/>
              </a:avLst>
            </a:prstGeom>
            <a:solidFill>
              <a:srgbClr val="111111"/>
            </a:solidFill>
            <a:ln/>
          </p:spPr>
          <p:txBody>
            <a:bodyPr/>
            <a:lstStyle/>
            <a:p>
              <a:endParaRPr lang="en-IN"/>
            </a:p>
          </p:txBody>
        </p:sp>
        <p:sp>
          <p:nvSpPr>
            <p:cNvPr id="5" name="Shape 2"/>
            <p:cNvSpPr/>
            <p:nvPr/>
          </p:nvSpPr>
          <p:spPr>
            <a:xfrm>
              <a:off x="519888" y="520887"/>
              <a:ext cx="142875" cy="142875"/>
            </a:xfrm>
            <a:prstGeom prst="roundRect">
              <a:avLst>
                <a:gd name="adj" fmla="val -640000"/>
              </a:avLst>
            </a:prstGeom>
            <a:solidFill>
              <a:srgbClr val="111111"/>
            </a:solidFill>
            <a:ln/>
          </p:spPr>
          <p:txBody>
            <a:bodyPr/>
            <a:lstStyle/>
            <a:p>
              <a:endParaRPr lang="en-IN"/>
            </a:p>
          </p:txBody>
        </p:sp>
        <p:sp>
          <p:nvSpPr>
            <p:cNvPr id="6" name="Shape 3"/>
            <p:cNvSpPr/>
            <p:nvPr/>
          </p:nvSpPr>
          <p:spPr>
            <a:xfrm>
              <a:off x="690223" y="520887"/>
              <a:ext cx="2976563" cy="19050"/>
            </a:xfrm>
            <a:prstGeom prst="roundRect">
              <a:avLst>
                <a:gd name="adj" fmla="val -4800000"/>
              </a:avLst>
            </a:prstGeom>
            <a:solidFill>
              <a:srgbClr val="111111"/>
            </a:solidFill>
            <a:ln/>
          </p:spPr>
          <p:txBody>
            <a:bodyPr/>
            <a:lstStyle/>
            <a:p>
              <a:endParaRPr lang="en-IN"/>
            </a:p>
          </p:txBody>
        </p:sp>
        <p:sp>
          <p:nvSpPr>
            <p:cNvPr id="7" name="Shape 4"/>
            <p:cNvSpPr/>
            <p:nvPr/>
          </p:nvSpPr>
          <p:spPr>
            <a:xfrm>
              <a:off x="690223" y="560327"/>
              <a:ext cx="2976563" cy="19050"/>
            </a:xfrm>
            <a:prstGeom prst="roundRect">
              <a:avLst>
                <a:gd name="adj" fmla="val -4800000"/>
              </a:avLst>
            </a:prstGeom>
            <a:solidFill>
              <a:srgbClr val="111111"/>
            </a:solidFill>
            <a:ln/>
          </p:spPr>
          <p:txBody>
            <a:bodyPr/>
            <a:lstStyle/>
            <a:p>
              <a:endParaRPr lang="en-IN"/>
            </a:p>
          </p:txBody>
        </p:sp>
        <p:sp>
          <p:nvSpPr>
            <p:cNvPr id="8" name="Shape 5"/>
            <p:cNvSpPr/>
            <p:nvPr/>
          </p:nvSpPr>
          <p:spPr>
            <a:xfrm>
              <a:off x="690223" y="599767"/>
              <a:ext cx="2976563" cy="19050"/>
            </a:xfrm>
            <a:prstGeom prst="roundRect">
              <a:avLst>
                <a:gd name="adj" fmla="val -4800000"/>
              </a:avLst>
            </a:prstGeom>
            <a:solidFill>
              <a:srgbClr val="111111"/>
            </a:solidFill>
            <a:ln/>
          </p:spPr>
          <p:txBody>
            <a:bodyPr/>
            <a:lstStyle/>
            <a:p>
              <a:endParaRPr lang="en-IN"/>
            </a:p>
          </p:txBody>
        </p:sp>
        <p:sp>
          <p:nvSpPr>
            <p:cNvPr id="9" name="Shape 6"/>
            <p:cNvSpPr/>
            <p:nvPr/>
          </p:nvSpPr>
          <p:spPr>
            <a:xfrm>
              <a:off x="690223" y="639207"/>
              <a:ext cx="2976563" cy="19050"/>
            </a:xfrm>
            <a:prstGeom prst="roundRect">
              <a:avLst>
                <a:gd name="adj" fmla="val -4800000"/>
              </a:avLst>
            </a:prstGeom>
            <a:solidFill>
              <a:srgbClr val="111111"/>
            </a:solidFill>
            <a:ln/>
          </p:spPr>
          <p:txBody>
            <a:bodyPr/>
            <a:lstStyle/>
            <a:p>
              <a:endParaRPr lang="en-IN"/>
            </a:p>
          </p:txBody>
        </p:sp>
        <p:pic>
          <p:nvPicPr>
            <p:cNvPr id="10" name="Image 0" descr="https://images.unsplash.com/photo-1624028409599-ba168bfd6586?crop=entropy&amp;cs=tinysrgb&amp;fit=max&amp;fm=jpg&amp;ixid=M3wyMTIyMnwwfDF8c2VhcmNofDZ8fHdhbGtpbmd8ZW58MHx8fHwxNjk3NTU5NTQzfDA&amp;ixlib=rb-4.0.3&amp;q=80&amp;w=1080"/>
            <p:cNvPicPr>
              <a:picLocks noChangeAspect="1"/>
            </p:cNvPicPr>
            <p:nvPr/>
          </p:nvPicPr>
          <p:blipFill>
            <a:blip r:embed="rId4"/>
            <a:srcRect t="14287" b="3692"/>
            <a:stretch/>
          </p:blipFill>
          <p:spPr>
            <a:xfrm>
              <a:off x="493528" y="710572"/>
              <a:ext cx="3220509" cy="3962232"/>
            </a:xfrm>
            <a:prstGeom prst="rect">
              <a:avLst/>
            </a:prstGeom>
          </p:spPr>
        </p:pic>
      </p:grpSp>
      <p:grpSp>
        <p:nvGrpSpPr>
          <p:cNvPr id="2" name="Group 1">
            <a:extLst>
              <a:ext uri="{FF2B5EF4-FFF2-40B4-BE49-F238E27FC236}">
                <a16:creationId xmlns:a16="http://schemas.microsoft.com/office/drawing/2014/main" id="{5FF98200-88E9-657A-C627-323978417582}"/>
              </a:ext>
            </a:extLst>
          </p:cNvPr>
          <p:cNvGrpSpPr/>
          <p:nvPr/>
        </p:nvGrpSpPr>
        <p:grpSpPr>
          <a:xfrm>
            <a:off x="4142786" y="477813"/>
            <a:ext cx="4524375" cy="4192425"/>
            <a:chOff x="4142786" y="477813"/>
            <a:chExt cx="4524375" cy="4192425"/>
          </a:xfrm>
        </p:grpSpPr>
        <p:sp>
          <p:nvSpPr>
            <p:cNvPr id="11" name="Shape 7"/>
            <p:cNvSpPr/>
            <p:nvPr/>
          </p:nvSpPr>
          <p:spPr>
            <a:xfrm>
              <a:off x="4142786" y="477813"/>
              <a:ext cx="4524375" cy="4192425"/>
            </a:xfrm>
            <a:prstGeom prst="roundRect">
              <a:avLst>
                <a:gd name="adj" fmla="val -21811"/>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12" name="Shape 8"/>
            <p:cNvSpPr/>
            <p:nvPr/>
          </p:nvSpPr>
          <p:spPr>
            <a:xfrm>
              <a:off x="4144273" y="692115"/>
              <a:ext cx="4516706" cy="19050"/>
            </a:xfrm>
            <a:prstGeom prst="roundRect">
              <a:avLst>
                <a:gd name="adj" fmla="val -4800000"/>
              </a:avLst>
            </a:prstGeom>
            <a:solidFill>
              <a:srgbClr val="111111"/>
            </a:solidFill>
            <a:ln/>
          </p:spPr>
          <p:txBody>
            <a:bodyPr/>
            <a:lstStyle/>
            <a:p>
              <a:endParaRPr lang="en-IN"/>
            </a:p>
          </p:txBody>
        </p:sp>
        <p:sp>
          <p:nvSpPr>
            <p:cNvPr id="13" name="Shape 9"/>
            <p:cNvSpPr/>
            <p:nvPr/>
          </p:nvSpPr>
          <p:spPr>
            <a:xfrm>
              <a:off x="4187135" y="520887"/>
              <a:ext cx="142875" cy="142875"/>
            </a:xfrm>
            <a:prstGeom prst="roundRect">
              <a:avLst>
                <a:gd name="adj" fmla="val -640000"/>
              </a:avLst>
            </a:prstGeom>
            <a:solidFill>
              <a:srgbClr val="111111"/>
            </a:solidFill>
            <a:ln/>
          </p:spPr>
          <p:txBody>
            <a:bodyPr/>
            <a:lstStyle/>
            <a:p>
              <a:endParaRPr lang="en-IN"/>
            </a:p>
          </p:txBody>
        </p:sp>
        <p:sp>
          <p:nvSpPr>
            <p:cNvPr id="14" name="Shape 10"/>
            <p:cNvSpPr/>
            <p:nvPr/>
          </p:nvSpPr>
          <p:spPr>
            <a:xfrm>
              <a:off x="4357471" y="520887"/>
              <a:ext cx="4262437" cy="19050"/>
            </a:xfrm>
            <a:prstGeom prst="roundRect">
              <a:avLst>
                <a:gd name="adj" fmla="val -4800000"/>
              </a:avLst>
            </a:prstGeom>
            <a:solidFill>
              <a:srgbClr val="111111"/>
            </a:solidFill>
            <a:ln/>
          </p:spPr>
          <p:txBody>
            <a:bodyPr/>
            <a:lstStyle/>
            <a:p>
              <a:endParaRPr lang="en-IN"/>
            </a:p>
          </p:txBody>
        </p:sp>
        <p:sp>
          <p:nvSpPr>
            <p:cNvPr id="15" name="Shape 11"/>
            <p:cNvSpPr/>
            <p:nvPr/>
          </p:nvSpPr>
          <p:spPr>
            <a:xfrm>
              <a:off x="4357471" y="560327"/>
              <a:ext cx="4262437" cy="19050"/>
            </a:xfrm>
            <a:prstGeom prst="roundRect">
              <a:avLst>
                <a:gd name="adj" fmla="val -4800000"/>
              </a:avLst>
            </a:prstGeom>
            <a:solidFill>
              <a:srgbClr val="111111"/>
            </a:solidFill>
            <a:ln/>
          </p:spPr>
          <p:txBody>
            <a:bodyPr/>
            <a:lstStyle/>
            <a:p>
              <a:endParaRPr lang="en-IN"/>
            </a:p>
          </p:txBody>
        </p:sp>
        <p:sp>
          <p:nvSpPr>
            <p:cNvPr id="16" name="Shape 12"/>
            <p:cNvSpPr/>
            <p:nvPr/>
          </p:nvSpPr>
          <p:spPr>
            <a:xfrm>
              <a:off x="4357471" y="599767"/>
              <a:ext cx="4262437" cy="19050"/>
            </a:xfrm>
            <a:prstGeom prst="roundRect">
              <a:avLst>
                <a:gd name="adj" fmla="val -4800000"/>
              </a:avLst>
            </a:prstGeom>
            <a:solidFill>
              <a:srgbClr val="111111"/>
            </a:solidFill>
            <a:ln/>
          </p:spPr>
          <p:txBody>
            <a:bodyPr/>
            <a:lstStyle/>
            <a:p>
              <a:endParaRPr lang="en-IN"/>
            </a:p>
          </p:txBody>
        </p:sp>
        <p:sp>
          <p:nvSpPr>
            <p:cNvPr id="17" name="Shape 13"/>
            <p:cNvSpPr/>
            <p:nvPr/>
          </p:nvSpPr>
          <p:spPr>
            <a:xfrm>
              <a:off x="4357471" y="639207"/>
              <a:ext cx="4262437" cy="19050"/>
            </a:xfrm>
            <a:prstGeom prst="roundRect">
              <a:avLst>
                <a:gd name="adj" fmla="val -4800000"/>
              </a:avLst>
            </a:prstGeom>
            <a:solidFill>
              <a:srgbClr val="111111"/>
            </a:solidFill>
            <a:ln/>
          </p:spPr>
          <p:txBody>
            <a:bodyPr/>
            <a:lstStyle/>
            <a:p>
              <a:endParaRPr lang="en-IN"/>
            </a:p>
          </p:txBody>
        </p:sp>
        <p:sp>
          <p:nvSpPr>
            <p:cNvPr id="18" name="Text 14"/>
            <p:cNvSpPr/>
            <p:nvPr/>
          </p:nvSpPr>
          <p:spPr>
            <a:xfrm>
              <a:off x="4611651" y="1021828"/>
              <a:ext cx="3657600" cy="495300"/>
            </a:xfrm>
            <a:prstGeom prst="rect">
              <a:avLst/>
            </a:prstGeom>
            <a:noFill/>
            <a:ln/>
          </p:spPr>
          <p:txBody>
            <a:bodyPr wrap="square" lIns="0" tIns="0" rIns="0" bIns="0" rtlCol="0" anchor="t"/>
            <a:lstStyle/>
            <a:p>
              <a:pPr algn="ctr">
                <a:lnSpc>
                  <a:spcPts val="3900"/>
                </a:lnSpc>
              </a:pPr>
              <a:r>
                <a:rPr lang="en-US" sz="3000" b="0" kern="0" spc="-36" dirty="0">
                  <a:solidFill>
                    <a:srgbClr val="111111"/>
                  </a:solidFill>
                  <a:latin typeface="Book Antiqua" panose="02040602050305030304" pitchFamily="18" charset="0"/>
                  <a:ea typeface="Libre Caslon Text" pitchFamily="34" charset="-122"/>
                  <a:cs typeface="Libre Caslon Text" pitchFamily="34" charset="-120"/>
                </a:rPr>
                <a:t>CONCLUSION</a:t>
              </a:r>
              <a:endParaRPr lang="en-US" sz="3000" dirty="0">
                <a:latin typeface="Book Antiqua" panose="02040602050305030304" pitchFamily="18" charset="0"/>
              </a:endParaRPr>
            </a:p>
          </p:txBody>
        </p:sp>
        <p:sp>
          <p:nvSpPr>
            <p:cNvPr id="19" name="Text 15"/>
            <p:cNvSpPr/>
            <p:nvPr/>
          </p:nvSpPr>
          <p:spPr>
            <a:xfrm>
              <a:off x="4279910" y="1679367"/>
              <a:ext cx="4276261" cy="2742902"/>
            </a:xfrm>
            <a:prstGeom prst="rect">
              <a:avLst/>
            </a:prstGeom>
            <a:noFill/>
            <a:ln/>
          </p:spPr>
          <p:txBody>
            <a:bodyPr wrap="square" lIns="0" tIns="0" rIns="0" bIns="0" rtlCol="0" anchor="t"/>
            <a:lstStyle/>
            <a:p>
              <a:pPr algn="ctr">
                <a:lnSpc>
                  <a:spcPts val="1440"/>
                </a:lnSpc>
              </a:pPr>
              <a:r>
                <a:rPr lang="en-US" sz="900" b="0" dirty="0">
                  <a:solidFill>
                    <a:srgbClr val="111111"/>
                  </a:solidFill>
                  <a:latin typeface="IBM Plex Mono" pitchFamily="34" charset="0"/>
                  <a:ea typeface="IBM Plex Mono" pitchFamily="34" charset="-122"/>
                  <a:cs typeface="IBM Plex Mono" pitchFamily="34" charset="-120"/>
                </a:rPr>
                <a:t>Correlation analysis has helped us determine how to develop a fitness tracker. The data includes from the analysis done through the graphs in the above slides, leveraging data insights on activity, sleep, and stress enables businesses to offer personalized health knowledge, particularly targeting individuals with full-time employment and sedentary lifestyles. </a:t>
              </a:r>
              <a:endParaRPr lang="en-US" sz="900" dirty="0"/>
            </a:p>
            <a:p>
              <a:pPr algn="ctr">
                <a:lnSpc>
                  <a:spcPts val="1440"/>
                </a:lnSpc>
              </a:pPr>
              <a:endParaRPr lang="en-US" sz="900" dirty="0"/>
            </a:p>
            <a:p>
              <a:pPr algn="ctr">
                <a:lnSpc>
                  <a:spcPts val="1440"/>
                </a:lnSpc>
              </a:pPr>
              <a:r>
                <a:rPr lang="en-US" sz="900" b="0" dirty="0">
                  <a:solidFill>
                    <a:srgbClr val="111111"/>
                  </a:solidFill>
                  <a:latin typeface="IBM Plex Mono" pitchFamily="34" charset="0"/>
                  <a:ea typeface="IBM Plex Mono" pitchFamily="34" charset="-122"/>
                  <a:cs typeface="IBM Plex Mono" pitchFamily="34" charset="-120"/>
                </a:rPr>
                <a:t>To address this, marketing strategies should emphasize the promotion of active hours and the establishment of healthy habits. The envisioned fitness tracker is recommended to be a personalized and adaptive, serving as a companion in managing personal and professional lives. Key considerations include tailored health reminders and the cultivation of strong habits.</a:t>
              </a:r>
              <a:endParaRPr lang="en-US" sz="900" dirty="0"/>
            </a:p>
          </p:txBody>
        </p:sp>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BF5E8"/>
        </a:solidFill>
        <a:effectLst/>
      </p:bgPr>
    </p:bg>
    <p:spTree>
      <p:nvGrpSpPr>
        <p:cNvPr id="1" name=""/>
        <p:cNvGrpSpPr/>
        <p:nvPr/>
      </p:nvGrpSpPr>
      <p:grpSpPr>
        <a:xfrm>
          <a:off x="0" y="0"/>
          <a:ext cx="0" cy="0"/>
          <a:chOff x="0" y="0"/>
          <a:chExt cx="0" cy="0"/>
        </a:xfrm>
      </p:grpSpPr>
      <p:pic>
        <p:nvPicPr>
          <p:cNvPr id="3" name="Image 0" descr="https://images.unsplash.com/photo-1604342427523-189b17048839?crop=entropy&amp;cs=tinysrgb&amp;fit=max&amp;fm=jpg&amp;ixid=M3wyMTIyMnwwfDF8c2VhcmNofDQyfHxHcmFkaWVudHxlbnwwfHx8fDE2OTc1NzE4ODh8MA&amp;ixlib=rb-4.0.3&amp;q=80&amp;w=1080"/>
          <p:cNvPicPr>
            <a:picLocks noChangeAspect="1"/>
          </p:cNvPicPr>
          <p:nvPr/>
        </p:nvPicPr>
        <p:blipFill>
          <a:blip r:embed="rId4"/>
          <a:srcRect t="34180" b="34180"/>
          <a:stretch/>
        </p:blipFill>
        <p:spPr>
          <a:xfrm>
            <a:off x="0" y="0"/>
            <a:ext cx="9144000" cy="5143500"/>
          </a:xfrm>
          <a:prstGeom prst="rect">
            <a:avLst/>
          </a:prstGeom>
        </p:spPr>
      </p:pic>
      <p:sp>
        <p:nvSpPr>
          <p:cNvPr id="4" name="Text 0"/>
          <p:cNvSpPr/>
          <p:nvPr/>
        </p:nvSpPr>
        <p:spPr>
          <a:xfrm>
            <a:off x="208387" y="317523"/>
            <a:ext cx="4864267" cy="4491634"/>
          </a:xfrm>
          <a:prstGeom prst="roundRect">
            <a:avLst>
              <a:gd name="adj" fmla="val -20358"/>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270237" tIns="530262" rIns="270237" bIns="530262" rtlCol="0" anchor="ctr"/>
          <a:lstStyle/>
          <a:p>
            <a:pPr algn="ctr">
              <a:lnSpc>
                <a:spcPts val="1440"/>
              </a:lnSpc>
            </a:pPr>
            <a:endParaRPr lang="en-US" sz="900" dirty="0"/>
          </a:p>
        </p:txBody>
      </p:sp>
      <p:sp>
        <p:nvSpPr>
          <p:cNvPr id="5" name="Shape 1"/>
          <p:cNvSpPr/>
          <p:nvPr/>
        </p:nvSpPr>
        <p:spPr>
          <a:xfrm>
            <a:off x="210619" y="586147"/>
            <a:ext cx="4862035" cy="23879"/>
          </a:xfrm>
          <a:prstGeom prst="roundRect">
            <a:avLst>
              <a:gd name="adj" fmla="val -3829306"/>
            </a:avLst>
          </a:prstGeom>
          <a:solidFill>
            <a:srgbClr val="111111"/>
          </a:solidFill>
          <a:ln/>
        </p:spPr>
        <p:txBody>
          <a:bodyPr/>
          <a:lstStyle/>
          <a:p>
            <a:endParaRPr lang="en-IN"/>
          </a:p>
        </p:txBody>
      </p:sp>
      <p:sp>
        <p:nvSpPr>
          <p:cNvPr id="6" name="Shape 2"/>
          <p:cNvSpPr/>
          <p:nvPr/>
        </p:nvSpPr>
        <p:spPr>
          <a:xfrm>
            <a:off x="274969" y="371515"/>
            <a:ext cx="214502" cy="179092"/>
          </a:xfrm>
          <a:prstGeom prst="roundRect">
            <a:avLst>
              <a:gd name="adj" fmla="val -510576"/>
            </a:avLst>
          </a:prstGeom>
          <a:solidFill>
            <a:srgbClr val="111111"/>
          </a:solidFill>
          <a:ln/>
        </p:spPr>
        <p:txBody>
          <a:bodyPr/>
          <a:lstStyle/>
          <a:p>
            <a:endParaRPr lang="en-IN"/>
          </a:p>
        </p:txBody>
      </p:sp>
      <p:sp>
        <p:nvSpPr>
          <p:cNvPr id="7" name="Shape 3"/>
          <p:cNvSpPr/>
          <p:nvPr/>
        </p:nvSpPr>
        <p:spPr>
          <a:xfrm>
            <a:off x="530698" y="371515"/>
            <a:ext cx="4468783" cy="23879"/>
          </a:xfrm>
          <a:prstGeom prst="roundRect">
            <a:avLst>
              <a:gd name="adj" fmla="val -3829306"/>
            </a:avLst>
          </a:prstGeom>
          <a:solidFill>
            <a:srgbClr val="111111"/>
          </a:solidFill>
          <a:ln/>
        </p:spPr>
        <p:txBody>
          <a:bodyPr/>
          <a:lstStyle/>
          <a:p>
            <a:endParaRPr lang="en-IN"/>
          </a:p>
        </p:txBody>
      </p:sp>
      <p:sp>
        <p:nvSpPr>
          <p:cNvPr id="8" name="Shape 4"/>
          <p:cNvSpPr/>
          <p:nvPr/>
        </p:nvSpPr>
        <p:spPr>
          <a:xfrm>
            <a:off x="530698" y="420952"/>
            <a:ext cx="4468783" cy="23879"/>
          </a:xfrm>
          <a:prstGeom prst="roundRect">
            <a:avLst>
              <a:gd name="adj" fmla="val -3829306"/>
            </a:avLst>
          </a:prstGeom>
          <a:solidFill>
            <a:srgbClr val="111111"/>
          </a:solidFill>
          <a:ln/>
        </p:spPr>
        <p:txBody>
          <a:bodyPr/>
          <a:lstStyle/>
          <a:p>
            <a:endParaRPr lang="en-IN"/>
          </a:p>
        </p:txBody>
      </p:sp>
      <p:sp>
        <p:nvSpPr>
          <p:cNvPr id="9" name="Shape 5"/>
          <p:cNvSpPr/>
          <p:nvPr/>
        </p:nvSpPr>
        <p:spPr>
          <a:xfrm>
            <a:off x="530698" y="470389"/>
            <a:ext cx="4468783" cy="23879"/>
          </a:xfrm>
          <a:prstGeom prst="roundRect">
            <a:avLst>
              <a:gd name="adj" fmla="val -3829306"/>
            </a:avLst>
          </a:prstGeom>
          <a:solidFill>
            <a:srgbClr val="111111"/>
          </a:solidFill>
          <a:ln/>
        </p:spPr>
        <p:txBody>
          <a:bodyPr/>
          <a:lstStyle/>
          <a:p>
            <a:endParaRPr lang="en-IN"/>
          </a:p>
        </p:txBody>
      </p:sp>
      <p:sp>
        <p:nvSpPr>
          <p:cNvPr id="10" name="Shape 6"/>
          <p:cNvSpPr/>
          <p:nvPr/>
        </p:nvSpPr>
        <p:spPr>
          <a:xfrm>
            <a:off x="530698" y="519827"/>
            <a:ext cx="4468783" cy="23879"/>
          </a:xfrm>
          <a:prstGeom prst="roundRect">
            <a:avLst>
              <a:gd name="adj" fmla="val -3829306"/>
            </a:avLst>
          </a:prstGeom>
          <a:solidFill>
            <a:srgbClr val="111111"/>
          </a:solidFill>
          <a:ln/>
        </p:spPr>
        <p:txBody>
          <a:bodyPr/>
          <a:lstStyle/>
          <a:p>
            <a:endParaRPr lang="en-IN"/>
          </a:p>
        </p:txBody>
      </p:sp>
      <p:sp>
        <p:nvSpPr>
          <p:cNvPr id="11" name="Text 7"/>
          <p:cNvSpPr/>
          <p:nvPr/>
        </p:nvSpPr>
        <p:spPr>
          <a:xfrm>
            <a:off x="693867" y="698337"/>
            <a:ext cx="3657600" cy="619125"/>
          </a:xfrm>
          <a:prstGeom prst="rect">
            <a:avLst/>
          </a:prstGeom>
          <a:noFill/>
          <a:ln/>
        </p:spPr>
        <p:txBody>
          <a:bodyPr wrap="square" lIns="0" tIns="0" rIns="0" bIns="0" rtlCol="0" anchor="t"/>
          <a:lstStyle/>
          <a:p>
            <a:pPr algn="ctr">
              <a:lnSpc>
                <a:spcPts val="4875"/>
              </a:lnSpc>
            </a:pPr>
            <a:r>
              <a:rPr lang="en-US" sz="3800" b="1" kern="0" spc="-36" dirty="0">
                <a:solidFill>
                  <a:srgbClr val="111111"/>
                </a:solidFill>
                <a:latin typeface="Book Antiqua" panose="02040602050305030304" pitchFamily="18" charset="0"/>
                <a:ea typeface="Libre Caslon Text" pitchFamily="34" charset="-122"/>
                <a:cs typeface="Libre Caslon Text" pitchFamily="34" charset="-120"/>
              </a:rPr>
              <a:t>THANK YOU</a:t>
            </a:r>
            <a:endParaRPr lang="en-US" sz="3750" dirty="0">
              <a:latin typeface="Book Antiqua" panose="02040602050305030304" pitchFamily="18" charset="0"/>
            </a:endParaRPr>
          </a:p>
        </p:txBody>
      </p:sp>
      <p:sp>
        <p:nvSpPr>
          <p:cNvPr id="12" name="Text 8"/>
          <p:cNvSpPr/>
          <p:nvPr/>
        </p:nvSpPr>
        <p:spPr>
          <a:xfrm>
            <a:off x="516078" y="1336459"/>
            <a:ext cx="2743200" cy="213320"/>
          </a:xfrm>
          <a:prstGeom prst="rect">
            <a:avLst/>
          </a:prstGeom>
          <a:noFill/>
          <a:ln/>
        </p:spPr>
        <p:txBody>
          <a:bodyPr wrap="square" lIns="0" tIns="0" rIns="0" bIns="0" rtlCol="0" anchor="t"/>
          <a:lstStyle/>
          <a:p>
            <a:pPr algn="l">
              <a:lnSpc>
                <a:spcPts val="1680"/>
              </a:lnSpc>
            </a:pPr>
            <a:r>
              <a:rPr lang="en-US" sz="1100" b="1" dirty="0">
                <a:solidFill>
                  <a:srgbClr val="111111"/>
                </a:solidFill>
                <a:latin typeface="IBM Plex Mono" pitchFamily="34" charset="0"/>
                <a:ea typeface="IBM Plex Mono" pitchFamily="34" charset="-122"/>
                <a:cs typeface="IBM Plex Mono" pitchFamily="34" charset="-120"/>
              </a:rPr>
              <a:t>Student Details:</a:t>
            </a:r>
            <a:endParaRPr lang="en-US" sz="1050" dirty="0"/>
          </a:p>
        </p:txBody>
      </p:sp>
      <p:sp>
        <p:nvSpPr>
          <p:cNvPr id="13" name="Text 9"/>
          <p:cNvSpPr/>
          <p:nvPr/>
        </p:nvSpPr>
        <p:spPr>
          <a:xfrm>
            <a:off x="516078" y="1611255"/>
            <a:ext cx="2743200" cy="1097161"/>
          </a:xfrm>
          <a:prstGeom prst="rect">
            <a:avLst/>
          </a:prstGeom>
          <a:noFill/>
          <a:ln/>
        </p:spPr>
        <p:txBody>
          <a:bodyPr wrap="square" lIns="0" tIns="0" rIns="0" bIns="0" rtlCol="0" anchor="t"/>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C049 - Chahel Gupta</a:t>
            </a: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C050 - Vivean Arya</a:t>
            </a: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C051 - Siddh Patel</a:t>
            </a: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B.Tech Integrated (Computers)</a:t>
            </a: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Year IV, Semester VII</a:t>
            </a: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Divison B, Batch B2</a:t>
            </a:r>
            <a:endParaRPr lang="en-US" sz="900" dirty="0"/>
          </a:p>
        </p:txBody>
      </p:sp>
      <p:sp>
        <p:nvSpPr>
          <p:cNvPr id="14" name="Text 10"/>
          <p:cNvSpPr/>
          <p:nvPr/>
        </p:nvSpPr>
        <p:spPr>
          <a:xfrm>
            <a:off x="473334" y="2933343"/>
            <a:ext cx="3657600" cy="213320"/>
          </a:xfrm>
          <a:prstGeom prst="rect">
            <a:avLst/>
          </a:prstGeom>
          <a:noFill/>
          <a:ln/>
        </p:spPr>
        <p:txBody>
          <a:bodyPr wrap="square" lIns="0" tIns="0" rIns="0" bIns="0" rtlCol="0" anchor="t"/>
          <a:lstStyle/>
          <a:p>
            <a:pPr algn="l">
              <a:lnSpc>
                <a:spcPts val="1680"/>
              </a:lnSpc>
            </a:pPr>
            <a:r>
              <a:rPr lang="en-US" sz="1100" b="1" dirty="0">
                <a:solidFill>
                  <a:srgbClr val="111111"/>
                </a:solidFill>
                <a:latin typeface="IBM Plex Mono" pitchFamily="34" charset="0"/>
                <a:ea typeface="IBM Plex Mono" pitchFamily="34" charset="-122"/>
                <a:cs typeface="IBM Plex Mono" pitchFamily="34" charset="-120"/>
              </a:rPr>
              <a:t>Dataset:</a:t>
            </a:r>
            <a:endParaRPr lang="en-US" sz="1050" dirty="0"/>
          </a:p>
        </p:txBody>
      </p:sp>
      <p:sp>
        <p:nvSpPr>
          <p:cNvPr id="15" name="Text 11"/>
          <p:cNvSpPr/>
          <p:nvPr/>
        </p:nvSpPr>
        <p:spPr>
          <a:xfrm>
            <a:off x="473334" y="3204687"/>
            <a:ext cx="3657600" cy="365720"/>
          </a:xfrm>
          <a:prstGeom prst="rect">
            <a:avLst/>
          </a:prstGeom>
          <a:noFill/>
          <a:ln/>
        </p:spPr>
        <p:txBody>
          <a:bodyPr wrap="square" lIns="0" tIns="0" rIns="0" bIns="0" rtlCol="0" anchor="t"/>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Arashnic (2020). Fitbit Dataset. Kaggle. </a:t>
            </a:r>
            <a:r>
              <a:rPr lang="en-US" sz="900" b="0" u="sng" dirty="0">
                <a:solidFill>
                  <a:srgbClr val="111111"/>
                </a:solidFill>
                <a:latin typeface="IBM Plex Mono" pitchFamily="34" charset="0"/>
                <a:ea typeface="IBM Plex Mono" pitchFamily="34" charset="-122"/>
                <a:cs typeface="IBM Plex Mono" pitchFamily="34" charset="-120"/>
                <a:hlinkClick r:id="rId5">
                  <a:extLst>
                    <a:ext uri="{A12FA001-AC4F-418D-AE19-62706E023703}">
                      <ahyp:hlinkClr xmlns:ahyp="http://schemas.microsoft.com/office/drawing/2018/hyperlinkcolor" val="tx"/>
                    </a:ext>
                  </a:extLst>
                </a:hlinkClick>
              </a:rPr>
              <a:t>https://www.kaggle.com/datasets/arashnic/fitbit</a:t>
            </a:r>
            <a:endParaRPr lang="en-US" sz="900" dirty="0"/>
          </a:p>
        </p:txBody>
      </p:sp>
      <p:sp>
        <p:nvSpPr>
          <p:cNvPr id="16" name="Text 12"/>
          <p:cNvSpPr/>
          <p:nvPr/>
        </p:nvSpPr>
        <p:spPr>
          <a:xfrm>
            <a:off x="473334" y="3866762"/>
            <a:ext cx="4098666" cy="639961"/>
          </a:xfrm>
          <a:prstGeom prst="rect">
            <a:avLst/>
          </a:prstGeom>
          <a:noFill/>
          <a:ln/>
        </p:spPr>
        <p:txBody>
          <a:bodyPr wrap="square" lIns="0" tIns="0" rIns="0" bIns="0" rtlCol="0" anchor="t"/>
          <a:lstStyle/>
          <a:p>
            <a:pPr algn="l">
              <a:lnSpc>
                <a:spcPts val="840"/>
              </a:lnSpc>
            </a:pPr>
            <a:r>
              <a:rPr lang="en-US" sz="500" b="1" dirty="0">
                <a:solidFill>
                  <a:srgbClr val="111111"/>
                </a:solidFill>
                <a:latin typeface="IBM Plex Mono" pitchFamily="34" charset="0"/>
                <a:ea typeface="IBM Plex Mono" pitchFamily="34" charset="-122"/>
                <a:cs typeface="IBM Plex Mono" pitchFamily="34" charset="-120"/>
              </a:rPr>
              <a:t>Other References:</a:t>
            </a:r>
            <a:endParaRPr lang="en-US" sz="525" dirty="0"/>
          </a:p>
          <a:p>
            <a:pPr marL="190500" indent="-190500" algn="l">
              <a:lnSpc>
                <a:spcPts val="840"/>
              </a:lnSpc>
              <a:buSzPct val="100000"/>
              <a:buChar char="•"/>
            </a:pPr>
            <a:r>
              <a:rPr lang="en-US" sz="500" b="0" dirty="0">
                <a:solidFill>
                  <a:srgbClr val="111111"/>
                </a:solidFill>
                <a:latin typeface="IBM Plex Mono" pitchFamily="34" charset="0"/>
                <a:ea typeface="IBM Plex Mono" pitchFamily="34" charset="-122"/>
                <a:cs typeface="IBM Plex Mono" pitchFamily="34" charset="-120"/>
              </a:rPr>
              <a:t>Dhariwal, K. (2018). Top R libraries for Data Science. Towards Data Science. </a:t>
            </a:r>
            <a:r>
              <a:rPr lang="en-US" sz="500" b="0" u="sng" dirty="0">
                <a:solidFill>
                  <a:srgbClr val="111111"/>
                </a:solidFill>
                <a:latin typeface="IBM Plex Mono" pitchFamily="34" charset="0"/>
                <a:ea typeface="IBM Plex Mono" pitchFamily="34" charset="-122"/>
                <a:cs typeface="IBM Plex Mono" pitchFamily="34" charset="-120"/>
                <a:hlinkClick r:id="rId6">
                  <a:extLst>
                    <a:ext uri="{A12FA001-AC4F-418D-AE19-62706E023703}">
                      <ahyp:hlinkClr xmlns:ahyp="http://schemas.microsoft.com/office/drawing/2018/hyperlinkcolor" val="tx"/>
                    </a:ext>
                  </a:extLst>
                </a:hlinkClick>
              </a:rPr>
              <a:t>https://towardsdatascience.com/top-r-libraries-for-data-science-9b24f658e243</a:t>
            </a:r>
            <a:endParaRPr lang="en-US" sz="525" dirty="0"/>
          </a:p>
          <a:p>
            <a:pPr marL="190500" indent="-190500" algn="l">
              <a:lnSpc>
                <a:spcPts val="840"/>
              </a:lnSpc>
              <a:buSzPct val="100000"/>
              <a:buChar char="•"/>
            </a:pPr>
            <a:r>
              <a:rPr lang="en-US" sz="500" b="0" dirty="0">
                <a:solidFill>
                  <a:srgbClr val="111111"/>
                </a:solidFill>
                <a:latin typeface="IBM Plex Mono" pitchFamily="34" charset="0"/>
                <a:ea typeface="IBM Plex Mono" pitchFamily="34" charset="-122"/>
                <a:cs typeface="IBM Plex Mono" pitchFamily="34" charset="-120"/>
              </a:rPr>
              <a:t>Statistics Solutions. Directory of Statistical Analyses: Correlation (Pearson, Kendall, Spearman). </a:t>
            </a:r>
            <a:r>
              <a:rPr lang="en-US" sz="500" b="0" u="sng" dirty="0">
                <a:solidFill>
                  <a:srgbClr val="111111"/>
                </a:solidFill>
                <a:latin typeface="IBM Plex Mono" pitchFamily="34" charset="0"/>
                <a:ea typeface="IBM Plex Mono" pitchFamily="34" charset="-122"/>
                <a:cs typeface="IBM Plex Mono" pitchFamily="34" charset="-120"/>
                <a:hlinkClick r:id="rId7">
                  <a:extLst>
                    <a:ext uri="{A12FA001-AC4F-418D-AE19-62706E023703}">
                      <ahyp:hlinkClr xmlns:ahyp="http://schemas.microsoft.com/office/drawing/2018/hyperlinkcolor" val="tx"/>
                    </a:ext>
                  </a:extLst>
                </a:hlinkClick>
              </a:rPr>
              <a:t>https://www.statisticssolutions.com/free-resources/directory-of-statistical-analyses/correlation-pearson-kendall-spearman/</a:t>
            </a:r>
            <a:endParaRPr lang="en-US" sz="525" dirty="0"/>
          </a:p>
        </p:txBody>
      </p:sp>
      <p:grpSp>
        <p:nvGrpSpPr>
          <p:cNvPr id="2" name="Group 1">
            <a:extLst>
              <a:ext uri="{FF2B5EF4-FFF2-40B4-BE49-F238E27FC236}">
                <a16:creationId xmlns:a16="http://schemas.microsoft.com/office/drawing/2014/main" id="{D6B74CCD-4D68-1AD9-18DD-39D943AA6711}"/>
              </a:ext>
            </a:extLst>
          </p:cNvPr>
          <p:cNvGrpSpPr/>
          <p:nvPr/>
        </p:nvGrpSpPr>
        <p:grpSpPr>
          <a:xfrm>
            <a:off x="4730458" y="719056"/>
            <a:ext cx="4205155" cy="3886106"/>
            <a:chOff x="4666403" y="625093"/>
            <a:chExt cx="4205155" cy="3886106"/>
          </a:xfrm>
        </p:grpSpPr>
        <p:sp>
          <p:nvSpPr>
            <p:cNvPr id="17" name="Shape 13"/>
            <p:cNvSpPr/>
            <p:nvPr/>
          </p:nvSpPr>
          <p:spPr>
            <a:xfrm>
              <a:off x="4666403" y="625093"/>
              <a:ext cx="4193803" cy="3886106"/>
            </a:xfrm>
            <a:prstGeom prst="roundRect">
              <a:avLst>
                <a:gd name="adj" fmla="val -23530"/>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18" name="Shape 14"/>
            <p:cNvSpPr/>
            <p:nvPr/>
          </p:nvSpPr>
          <p:spPr>
            <a:xfrm>
              <a:off x="4667781" y="823737"/>
              <a:ext cx="4186694" cy="17658"/>
            </a:xfrm>
            <a:prstGeom prst="roundRect">
              <a:avLst>
                <a:gd name="adj" fmla="val -5178389"/>
              </a:avLst>
            </a:prstGeom>
            <a:solidFill>
              <a:srgbClr val="111111"/>
            </a:solidFill>
            <a:ln/>
          </p:spPr>
          <p:txBody>
            <a:bodyPr/>
            <a:lstStyle/>
            <a:p>
              <a:endParaRPr lang="en-IN"/>
            </a:p>
          </p:txBody>
        </p:sp>
        <p:sp>
          <p:nvSpPr>
            <p:cNvPr id="19" name="Shape 15"/>
            <p:cNvSpPr/>
            <p:nvPr/>
          </p:nvSpPr>
          <p:spPr>
            <a:xfrm>
              <a:off x="4707512" y="665020"/>
              <a:ext cx="132436" cy="132436"/>
            </a:xfrm>
            <a:prstGeom prst="roundRect">
              <a:avLst>
                <a:gd name="adj" fmla="val -690447"/>
              </a:avLst>
            </a:prstGeom>
            <a:solidFill>
              <a:srgbClr val="111111"/>
            </a:solidFill>
            <a:ln/>
          </p:spPr>
          <p:txBody>
            <a:bodyPr/>
            <a:lstStyle/>
            <a:p>
              <a:endParaRPr lang="en-IN"/>
            </a:p>
          </p:txBody>
        </p:sp>
        <p:sp>
          <p:nvSpPr>
            <p:cNvPr id="20" name="Shape 16"/>
            <p:cNvSpPr/>
            <p:nvPr/>
          </p:nvSpPr>
          <p:spPr>
            <a:xfrm>
              <a:off x="4865402" y="665020"/>
              <a:ext cx="3951003" cy="17658"/>
            </a:xfrm>
            <a:prstGeom prst="roundRect">
              <a:avLst>
                <a:gd name="adj" fmla="val -5178389"/>
              </a:avLst>
            </a:prstGeom>
            <a:solidFill>
              <a:srgbClr val="111111"/>
            </a:solidFill>
            <a:ln/>
          </p:spPr>
          <p:txBody>
            <a:bodyPr/>
            <a:lstStyle/>
            <a:p>
              <a:endParaRPr lang="en-IN"/>
            </a:p>
          </p:txBody>
        </p:sp>
        <p:sp>
          <p:nvSpPr>
            <p:cNvPr id="21" name="Shape 17"/>
            <p:cNvSpPr/>
            <p:nvPr/>
          </p:nvSpPr>
          <p:spPr>
            <a:xfrm>
              <a:off x="4865402" y="701578"/>
              <a:ext cx="3951003" cy="17658"/>
            </a:xfrm>
            <a:prstGeom prst="roundRect">
              <a:avLst>
                <a:gd name="adj" fmla="val -5178389"/>
              </a:avLst>
            </a:prstGeom>
            <a:solidFill>
              <a:srgbClr val="111111"/>
            </a:solidFill>
            <a:ln/>
          </p:spPr>
          <p:txBody>
            <a:bodyPr/>
            <a:lstStyle/>
            <a:p>
              <a:endParaRPr lang="en-IN"/>
            </a:p>
          </p:txBody>
        </p:sp>
        <p:sp>
          <p:nvSpPr>
            <p:cNvPr id="22" name="Shape 18"/>
            <p:cNvSpPr/>
            <p:nvPr/>
          </p:nvSpPr>
          <p:spPr>
            <a:xfrm>
              <a:off x="4865402" y="738136"/>
              <a:ext cx="3951003" cy="17658"/>
            </a:xfrm>
            <a:prstGeom prst="roundRect">
              <a:avLst>
                <a:gd name="adj" fmla="val -5178389"/>
              </a:avLst>
            </a:prstGeom>
            <a:solidFill>
              <a:srgbClr val="111111"/>
            </a:solidFill>
            <a:ln/>
          </p:spPr>
          <p:txBody>
            <a:bodyPr/>
            <a:lstStyle/>
            <a:p>
              <a:endParaRPr lang="en-IN"/>
            </a:p>
          </p:txBody>
        </p:sp>
        <p:sp>
          <p:nvSpPr>
            <p:cNvPr id="23" name="Shape 19"/>
            <p:cNvSpPr/>
            <p:nvPr/>
          </p:nvSpPr>
          <p:spPr>
            <a:xfrm>
              <a:off x="4865402" y="774694"/>
              <a:ext cx="3951003" cy="17658"/>
            </a:xfrm>
            <a:prstGeom prst="roundRect">
              <a:avLst>
                <a:gd name="adj" fmla="val -5178389"/>
              </a:avLst>
            </a:prstGeom>
            <a:solidFill>
              <a:srgbClr val="111111"/>
            </a:solidFill>
            <a:ln/>
          </p:spPr>
          <p:txBody>
            <a:bodyPr/>
            <a:lstStyle/>
            <a:p>
              <a:endParaRPr lang="en-IN"/>
            </a:p>
          </p:txBody>
        </p:sp>
        <p:pic>
          <p:nvPicPr>
            <p:cNvPr id="24" name="Image 1" descr="https://pitch-assets-ccb95893-de3f-4266-973c-20049231b248.s3.eu-west-1.amazonaws.com/ad309ecb-9fa0-4067-bacc-8ebc487a57cd?pitch-bytes=1160910&amp;pitch-content-type=image%2Fpng"/>
            <p:cNvPicPr>
              <a:picLocks noChangeAspect="1"/>
            </p:cNvPicPr>
            <p:nvPr/>
          </p:nvPicPr>
          <p:blipFill>
            <a:blip r:embed="rId8"/>
            <a:srcRect l="12210" r="12210"/>
            <a:stretch/>
          </p:blipFill>
          <p:spPr>
            <a:xfrm>
              <a:off x="4680917" y="839886"/>
              <a:ext cx="4190641" cy="3671313"/>
            </a:xfrm>
            <a:prstGeom prst="rect">
              <a:avLst/>
            </a:prstGeom>
          </p:spPr>
        </p:pic>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BF5E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7C292F-E5B7-2B89-B5A4-15CD529C4F5C}"/>
              </a:ext>
            </a:extLst>
          </p:cNvPr>
          <p:cNvGrpSpPr/>
          <p:nvPr/>
        </p:nvGrpSpPr>
        <p:grpSpPr>
          <a:xfrm>
            <a:off x="476517" y="477813"/>
            <a:ext cx="8192400" cy="4192425"/>
            <a:chOff x="476517" y="477813"/>
            <a:chExt cx="8192400" cy="4192425"/>
          </a:xfrm>
        </p:grpSpPr>
        <p:sp>
          <p:nvSpPr>
            <p:cNvPr id="3" name="Shape 0"/>
            <p:cNvSpPr/>
            <p:nvPr/>
          </p:nvSpPr>
          <p:spPr>
            <a:xfrm>
              <a:off x="476517" y="477813"/>
              <a:ext cx="8192400" cy="4192425"/>
            </a:xfrm>
            <a:prstGeom prst="roundRect">
              <a:avLst>
                <a:gd name="adj" fmla="val -21811"/>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dirty="0"/>
            </a:p>
          </p:txBody>
        </p:sp>
        <p:sp>
          <p:nvSpPr>
            <p:cNvPr id="4" name="Shape 1"/>
            <p:cNvSpPr/>
            <p:nvPr/>
          </p:nvSpPr>
          <p:spPr>
            <a:xfrm>
              <a:off x="478004" y="692115"/>
              <a:ext cx="8190531" cy="19050"/>
            </a:xfrm>
            <a:prstGeom prst="roundRect">
              <a:avLst>
                <a:gd name="adj" fmla="val -4800000"/>
              </a:avLst>
            </a:prstGeom>
            <a:solidFill>
              <a:srgbClr val="111111"/>
            </a:solidFill>
            <a:ln/>
          </p:spPr>
          <p:txBody>
            <a:bodyPr/>
            <a:lstStyle/>
            <a:p>
              <a:endParaRPr lang="en-IN"/>
            </a:p>
          </p:txBody>
        </p:sp>
        <p:sp>
          <p:nvSpPr>
            <p:cNvPr id="5" name="Shape 2"/>
            <p:cNvSpPr/>
            <p:nvPr/>
          </p:nvSpPr>
          <p:spPr>
            <a:xfrm>
              <a:off x="520866" y="520887"/>
              <a:ext cx="142875" cy="142875"/>
            </a:xfrm>
            <a:prstGeom prst="roundRect">
              <a:avLst>
                <a:gd name="adj" fmla="val -640000"/>
              </a:avLst>
            </a:prstGeom>
            <a:solidFill>
              <a:srgbClr val="111111"/>
            </a:solidFill>
            <a:ln/>
          </p:spPr>
          <p:txBody>
            <a:bodyPr/>
            <a:lstStyle/>
            <a:p>
              <a:endParaRPr lang="en-IN"/>
            </a:p>
          </p:txBody>
        </p:sp>
        <p:sp>
          <p:nvSpPr>
            <p:cNvPr id="6" name="Shape 3"/>
            <p:cNvSpPr/>
            <p:nvPr/>
          </p:nvSpPr>
          <p:spPr>
            <a:xfrm>
              <a:off x="691202" y="520887"/>
              <a:ext cx="7929563" cy="19050"/>
            </a:xfrm>
            <a:prstGeom prst="roundRect">
              <a:avLst>
                <a:gd name="adj" fmla="val -4800000"/>
              </a:avLst>
            </a:prstGeom>
            <a:solidFill>
              <a:srgbClr val="111111"/>
            </a:solidFill>
            <a:ln/>
          </p:spPr>
          <p:txBody>
            <a:bodyPr/>
            <a:lstStyle/>
            <a:p>
              <a:endParaRPr lang="en-IN"/>
            </a:p>
          </p:txBody>
        </p:sp>
        <p:sp>
          <p:nvSpPr>
            <p:cNvPr id="7" name="Shape 4"/>
            <p:cNvSpPr/>
            <p:nvPr/>
          </p:nvSpPr>
          <p:spPr>
            <a:xfrm>
              <a:off x="691202" y="560327"/>
              <a:ext cx="7929563" cy="19050"/>
            </a:xfrm>
            <a:prstGeom prst="roundRect">
              <a:avLst>
                <a:gd name="adj" fmla="val -4800000"/>
              </a:avLst>
            </a:prstGeom>
            <a:solidFill>
              <a:srgbClr val="111111"/>
            </a:solidFill>
            <a:ln/>
          </p:spPr>
          <p:txBody>
            <a:bodyPr/>
            <a:lstStyle/>
            <a:p>
              <a:endParaRPr lang="en-IN"/>
            </a:p>
          </p:txBody>
        </p:sp>
        <p:sp>
          <p:nvSpPr>
            <p:cNvPr id="8" name="Shape 5"/>
            <p:cNvSpPr/>
            <p:nvPr/>
          </p:nvSpPr>
          <p:spPr>
            <a:xfrm>
              <a:off x="691202" y="599767"/>
              <a:ext cx="7929563" cy="19050"/>
            </a:xfrm>
            <a:prstGeom prst="roundRect">
              <a:avLst>
                <a:gd name="adj" fmla="val -4800000"/>
              </a:avLst>
            </a:prstGeom>
            <a:solidFill>
              <a:srgbClr val="111111"/>
            </a:solidFill>
            <a:ln/>
          </p:spPr>
          <p:txBody>
            <a:bodyPr/>
            <a:lstStyle/>
            <a:p>
              <a:endParaRPr lang="en-IN"/>
            </a:p>
          </p:txBody>
        </p:sp>
        <p:sp>
          <p:nvSpPr>
            <p:cNvPr id="9" name="Shape 6"/>
            <p:cNvSpPr/>
            <p:nvPr/>
          </p:nvSpPr>
          <p:spPr>
            <a:xfrm>
              <a:off x="691202" y="639207"/>
              <a:ext cx="7929563" cy="19050"/>
            </a:xfrm>
            <a:prstGeom prst="roundRect">
              <a:avLst>
                <a:gd name="adj" fmla="val -4800000"/>
              </a:avLst>
            </a:prstGeom>
            <a:solidFill>
              <a:srgbClr val="111111"/>
            </a:solidFill>
            <a:ln/>
          </p:spPr>
          <p:txBody>
            <a:bodyPr/>
            <a:lstStyle/>
            <a:p>
              <a:endParaRPr lang="en-IN"/>
            </a:p>
          </p:txBody>
        </p:sp>
        <p:sp>
          <p:nvSpPr>
            <p:cNvPr id="10" name="Text 7"/>
            <p:cNvSpPr/>
            <p:nvPr/>
          </p:nvSpPr>
          <p:spPr>
            <a:xfrm>
              <a:off x="952529" y="1927458"/>
              <a:ext cx="7315200" cy="495300"/>
            </a:xfrm>
            <a:prstGeom prst="rect">
              <a:avLst/>
            </a:prstGeom>
            <a:noFill/>
            <a:ln/>
          </p:spPr>
          <p:txBody>
            <a:bodyPr wrap="square" lIns="0" tIns="0" rIns="0" bIns="0" rtlCol="0" anchor="t"/>
            <a:lstStyle/>
            <a:p>
              <a:pPr algn="ctr">
                <a:lnSpc>
                  <a:spcPts val="3900"/>
                </a:lnSpc>
              </a:pPr>
              <a:r>
                <a:rPr lang="en-US" sz="3600" b="0" kern="0" spc="-36" dirty="0">
                  <a:solidFill>
                    <a:srgbClr val="111111"/>
                  </a:solidFill>
                  <a:latin typeface="Book Antiqua" panose="02040602050305030304" pitchFamily="18" charset="0"/>
                  <a:ea typeface="Libre Caslon Text" pitchFamily="34" charset="-122"/>
                  <a:cs typeface="Libre Caslon Text" pitchFamily="34" charset="-120"/>
                </a:rPr>
                <a:t>PROBLEM STATEMENT</a:t>
              </a:r>
              <a:endParaRPr lang="en-US" sz="3600" dirty="0">
                <a:latin typeface="Book Antiqua" panose="02040602050305030304" pitchFamily="18" charset="0"/>
              </a:endParaRPr>
            </a:p>
          </p:txBody>
        </p:sp>
        <p:sp>
          <p:nvSpPr>
            <p:cNvPr id="11" name="Text 8"/>
            <p:cNvSpPr/>
            <p:nvPr/>
          </p:nvSpPr>
          <p:spPr>
            <a:xfrm>
              <a:off x="952529" y="2631074"/>
              <a:ext cx="7315200" cy="822870"/>
            </a:xfrm>
            <a:prstGeom prst="rect">
              <a:avLst/>
            </a:prstGeom>
            <a:noFill/>
            <a:ln/>
          </p:spPr>
          <p:txBody>
            <a:bodyPr wrap="square" lIns="0" tIns="0" rIns="0" bIns="0" rtlCol="0" anchor="t"/>
            <a:lstStyle/>
            <a:p>
              <a:pPr algn="ctr">
                <a:lnSpc>
                  <a:spcPts val="2160"/>
                </a:lnSpc>
              </a:pPr>
              <a:r>
                <a:rPr lang="en-US" sz="1400" b="0" dirty="0">
                  <a:solidFill>
                    <a:srgbClr val="111111"/>
                  </a:solidFill>
                  <a:latin typeface="IBM Plex Mono" pitchFamily="34" charset="0"/>
                  <a:ea typeface="IBM Plex Mono" pitchFamily="34" charset="-122"/>
                  <a:cs typeface="IBM Plex Mono" pitchFamily="34" charset="-120"/>
                </a:rPr>
                <a:t>Analyzing correlation patterns from fitness device data to gain insight into how consumers are using their smart devices to help a business develop a fitness tracker.</a:t>
              </a:r>
              <a:endParaRPr lang="en-US" sz="1350" dirty="0"/>
            </a:p>
          </p:txBody>
        </p:sp>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BF5E8"/>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61B00EE-88CE-FF73-BDFA-78ED49D3CA9D}"/>
              </a:ext>
            </a:extLst>
          </p:cNvPr>
          <p:cNvGrpSpPr/>
          <p:nvPr/>
        </p:nvGrpSpPr>
        <p:grpSpPr>
          <a:xfrm>
            <a:off x="5424358" y="477813"/>
            <a:ext cx="3239987" cy="4196819"/>
            <a:chOff x="5424358" y="477813"/>
            <a:chExt cx="3239987" cy="4196819"/>
          </a:xfrm>
        </p:grpSpPr>
        <p:sp>
          <p:nvSpPr>
            <p:cNvPr id="3" name="Shape 0"/>
            <p:cNvSpPr/>
            <p:nvPr/>
          </p:nvSpPr>
          <p:spPr>
            <a:xfrm>
              <a:off x="5424358" y="477813"/>
              <a:ext cx="3238500" cy="4192425"/>
            </a:xfrm>
            <a:prstGeom prst="roundRect">
              <a:avLst>
                <a:gd name="adj" fmla="val -28235"/>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4" name="Shape 1"/>
            <p:cNvSpPr/>
            <p:nvPr/>
          </p:nvSpPr>
          <p:spPr>
            <a:xfrm>
              <a:off x="5425845" y="692115"/>
              <a:ext cx="3238500" cy="19050"/>
            </a:xfrm>
            <a:prstGeom prst="roundRect">
              <a:avLst>
                <a:gd name="adj" fmla="val -4800000"/>
              </a:avLst>
            </a:prstGeom>
            <a:solidFill>
              <a:srgbClr val="111111"/>
            </a:solidFill>
            <a:ln/>
          </p:spPr>
          <p:txBody>
            <a:bodyPr/>
            <a:lstStyle/>
            <a:p>
              <a:endParaRPr lang="en-IN"/>
            </a:p>
          </p:txBody>
        </p:sp>
        <p:sp>
          <p:nvSpPr>
            <p:cNvPr id="5" name="Shape 2"/>
            <p:cNvSpPr/>
            <p:nvPr/>
          </p:nvSpPr>
          <p:spPr>
            <a:xfrm>
              <a:off x="5468707" y="520887"/>
              <a:ext cx="142875" cy="142875"/>
            </a:xfrm>
            <a:prstGeom prst="roundRect">
              <a:avLst>
                <a:gd name="adj" fmla="val -640000"/>
              </a:avLst>
            </a:prstGeom>
            <a:solidFill>
              <a:srgbClr val="111111"/>
            </a:solidFill>
            <a:ln/>
          </p:spPr>
          <p:txBody>
            <a:bodyPr/>
            <a:lstStyle/>
            <a:p>
              <a:endParaRPr lang="en-IN"/>
            </a:p>
          </p:txBody>
        </p:sp>
        <p:sp>
          <p:nvSpPr>
            <p:cNvPr id="6" name="Shape 3"/>
            <p:cNvSpPr/>
            <p:nvPr/>
          </p:nvSpPr>
          <p:spPr>
            <a:xfrm>
              <a:off x="5639043" y="520887"/>
              <a:ext cx="2976563" cy="19050"/>
            </a:xfrm>
            <a:prstGeom prst="roundRect">
              <a:avLst>
                <a:gd name="adj" fmla="val -4800000"/>
              </a:avLst>
            </a:prstGeom>
            <a:solidFill>
              <a:srgbClr val="111111"/>
            </a:solidFill>
            <a:ln/>
          </p:spPr>
          <p:txBody>
            <a:bodyPr/>
            <a:lstStyle/>
            <a:p>
              <a:endParaRPr lang="en-IN"/>
            </a:p>
          </p:txBody>
        </p:sp>
        <p:sp>
          <p:nvSpPr>
            <p:cNvPr id="7" name="Shape 4"/>
            <p:cNvSpPr/>
            <p:nvPr/>
          </p:nvSpPr>
          <p:spPr>
            <a:xfrm>
              <a:off x="5639043" y="560327"/>
              <a:ext cx="2976563" cy="19050"/>
            </a:xfrm>
            <a:prstGeom prst="roundRect">
              <a:avLst>
                <a:gd name="adj" fmla="val -4800000"/>
              </a:avLst>
            </a:prstGeom>
            <a:solidFill>
              <a:srgbClr val="111111"/>
            </a:solidFill>
            <a:ln/>
          </p:spPr>
          <p:txBody>
            <a:bodyPr/>
            <a:lstStyle/>
            <a:p>
              <a:endParaRPr lang="en-IN"/>
            </a:p>
          </p:txBody>
        </p:sp>
        <p:sp>
          <p:nvSpPr>
            <p:cNvPr id="8" name="Shape 5"/>
            <p:cNvSpPr/>
            <p:nvPr/>
          </p:nvSpPr>
          <p:spPr>
            <a:xfrm>
              <a:off x="5639043" y="599767"/>
              <a:ext cx="2976563" cy="19050"/>
            </a:xfrm>
            <a:prstGeom prst="roundRect">
              <a:avLst>
                <a:gd name="adj" fmla="val -4800000"/>
              </a:avLst>
            </a:prstGeom>
            <a:solidFill>
              <a:srgbClr val="111111"/>
            </a:solidFill>
            <a:ln/>
          </p:spPr>
          <p:txBody>
            <a:bodyPr/>
            <a:lstStyle/>
            <a:p>
              <a:endParaRPr lang="en-IN"/>
            </a:p>
          </p:txBody>
        </p:sp>
        <p:sp>
          <p:nvSpPr>
            <p:cNvPr id="9" name="Shape 6"/>
            <p:cNvSpPr/>
            <p:nvPr/>
          </p:nvSpPr>
          <p:spPr>
            <a:xfrm>
              <a:off x="5639043" y="639207"/>
              <a:ext cx="2976563" cy="19050"/>
            </a:xfrm>
            <a:prstGeom prst="roundRect">
              <a:avLst>
                <a:gd name="adj" fmla="val -4800000"/>
              </a:avLst>
            </a:prstGeom>
            <a:solidFill>
              <a:srgbClr val="111111"/>
            </a:solidFill>
            <a:ln/>
          </p:spPr>
          <p:txBody>
            <a:bodyPr/>
            <a:lstStyle/>
            <a:p>
              <a:endParaRPr lang="en-IN"/>
            </a:p>
          </p:txBody>
        </p:sp>
        <p:pic>
          <p:nvPicPr>
            <p:cNvPr id="10" name="Image 0" descr="https://images.unsplash.com/photo-1644325349124-d1756b79dd42?crop=entropy&amp;cs=tinysrgb&amp;fit=max&amp;fm=jpg&amp;ixid=M3wyMTIyMnwwfDF8c2VhcmNofDQzfHxkYXRhJTIwZ3JhcGh8ZW58MHx8fHwxNjk3NjI2MTIzfDA&amp;ixlib=rb-4.0.3&amp;q=80&amp;w=1080"/>
            <p:cNvPicPr>
              <a:picLocks noChangeAspect="1"/>
            </p:cNvPicPr>
            <p:nvPr/>
          </p:nvPicPr>
          <p:blipFill>
            <a:blip r:embed="rId4"/>
            <a:srcRect l="33700" r="26149"/>
            <a:stretch/>
          </p:blipFill>
          <p:spPr>
            <a:xfrm>
              <a:off x="5425845" y="710571"/>
              <a:ext cx="3238500" cy="3964061"/>
            </a:xfrm>
            <a:prstGeom prst="rect">
              <a:avLst/>
            </a:prstGeom>
          </p:spPr>
        </p:pic>
      </p:grpSp>
      <p:grpSp>
        <p:nvGrpSpPr>
          <p:cNvPr id="24" name="Group 23">
            <a:extLst>
              <a:ext uri="{FF2B5EF4-FFF2-40B4-BE49-F238E27FC236}">
                <a16:creationId xmlns:a16="http://schemas.microsoft.com/office/drawing/2014/main" id="{FEEEC6B9-CB7C-9BCF-30E8-4F9F0BAEFE71}"/>
              </a:ext>
            </a:extLst>
          </p:cNvPr>
          <p:cNvGrpSpPr/>
          <p:nvPr/>
        </p:nvGrpSpPr>
        <p:grpSpPr>
          <a:xfrm>
            <a:off x="20148" y="477813"/>
            <a:ext cx="5486400" cy="4192425"/>
            <a:chOff x="20148" y="477813"/>
            <a:chExt cx="5486400" cy="4192425"/>
          </a:xfrm>
        </p:grpSpPr>
        <p:sp>
          <p:nvSpPr>
            <p:cNvPr id="11" name="Text 7"/>
            <p:cNvSpPr/>
            <p:nvPr/>
          </p:nvSpPr>
          <p:spPr>
            <a:xfrm>
              <a:off x="476517" y="477813"/>
              <a:ext cx="4524375" cy="4192425"/>
            </a:xfrm>
            <a:prstGeom prst="roundRect">
              <a:avLst>
                <a:gd name="adj" fmla="val -21811"/>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251354" tIns="494939" rIns="251354" bIns="494939" rtlCol="0" anchor="ctr"/>
            <a:lstStyle/>
            <a:p>
              <a:pPr algn="ctr">
                <a:lnSpc>
                  <a:spcPts val="1440"/>
                </a:lnSpc>
              </a:pPr>
              <a:endParaRPr lang="en-US" sz="900" dirty="0"/>
            </a:p>
          </p:txBody>
        </p:sp>
        <p:sp>
          <p:nvSpPr>
            <p:cNvPr id="12" name="Shape 8"/>
            <p:cNvSpPr/>
            <p:nvPr/>
          </p:nvSpPr>
          <p:spPr>
            <a:xfrm>
              <a:off x="478004" y="692115"/>
              <a:ext cx="4516706" cy="19050"/>
            </a:xfrm>
            <a:prstGeom prst="roundRect">
              <a:avLst>
                <a:gd name="adj" fmla="val -4800000"/>
              </a:avLst>
            </a:prstGeom>
            <a:solidFill>
              <a:srgbClr val="111111"/>
            </a:solidFill>
            <a:ln/>
          </p:spPr>
          <p:txBody>
            <a:bodyPr/>
            <a:lstStyle/>
            <a:p>
              <a:endParaRPr lang="en-IN"/>
            </a:p>
          </p:txBody>
        </p:sp>
        <p:sp>
          <p:nvSpPr>
            <p:cNvPr id="13" name="Shape 9"/>
            <p:cNvSpPr/>
            <p:nvPr/>
          </p:nvSpPr>
          <p:spPr>
            <a:xfrm>
              <a:off x="520866" y="520887"/>
              <a:ext cx="142875" cy="142875"/>
            </a:xfrm>
            <a:prstGeom prst="roundRect">
              <a:avLst>
                <a:gd name="adj" fmla="val -640000"/>
              </a:avLst>
            </a:prstGeom>
            <a:solidFill>
              <a:srgbClr val="111111"/>
            </a:solidFill>
            <a:ln/>
          </p:spPr>
          <p:txBody>
            <a:bodyPr/>
            <a:lstStyle/>
            <a:p>
              <a:endParaRPr lang="en-IN"/>
            </a:p>
          </p:txBody>
        </p:sp>
        <p:sp>
          <p:nvSpPr>
            <p:cNvPr id="14" name="Shape 10"/>
            <p:cNvSpPr/>
            <p:nvPr/>
          </p:nvSpPr>
          <p:spPr>
            <a:xfrm>
              <a:off x="691202" y="520887"/>
              <a:ext cx="4262437" cy="19050"/>
            </a:xfrm>
            <a:prstGeom prst="roundRect">
              <a:avLst>
                <a:gd name="adj" fmla="val -4800000"/>
              </a:avLst>
            </a:prstGeom>
            <a:solidFill>
              <a:srgbClr val="111111"/>
            </a:solidFill>
            <a:ln/>
          </p:spPr>
          <p:txBody>
            <a:bodyPr/>
            <a:lstStyle/>
            <a:p>
              <a:endParaRPr lang="en-IN"/>
            </a:p>
          </p:txBody>
        </p:sp>
        <p:sp>
          <p:nvSpPr>
            <p:cNvPr id="15" name="Shape 11"/>
            <p:cNvSpPr/>
            <p:nvPr/>
          </p:nvSpPr>
          <p:spPr>
            <a:xfrm>
              <a:off x="691202" y="560327"/>
              <a:ext cx="4262437" cy="19050"/>
            </a:xfrm>
            <a:prstGeom prst="roundRect">
              <a:avLst>
                <a:gd name="adj" fmla="val -4800000"/>
              </a:avLst>
            </a:prstGeom>
            <a:solidFill>
              <a:srgbClr val="111111"/>
            </a:solidFill>
            <a:ln/>
          </p:spPr>
          <p:txBody>
            <a:bodyPr/>
            <a:lstStyle/>
            <a:p>
              <a:endParaRPr lang="en-IN"/>
            </a:p>
          </p:txBody>
        </p:sp>
        <p:sp>
          <p:nvSpPr>
            <p:cNvPr id="16" name="Shape 12"/>
            <p:cNvSpPr/>
            <p:nvPr/>
          </p:nvSpPr>
          <p:spPr>
            <a:xfrm>
              <a:off x="691202" y="599767"/>
              <a:ext cx="4262437" cy="19050"/>
            </a:xfrm>
            <a:prstGeom prst="roundRect">
              <a:avLst>
                <a:gd name="adj" fmla="val -4800000"/>
              </a:avLst>
            </a:prstGeom>
            <a:solidFill>
              <a:srgbClr val="111111"/>
            </a:solidFill>
            <a:ln/>
          </p:spPr>
          <p:txBody>
            <a:bodyPr/>
            <a:lstStyle/>
            <a:p>
              <a:endParaRPr lang="en-IN"/>
            </a:p>
          </p:txBody>
        </p:sp>
        <p:sp>
          <p:nvSpPr>
            <p:cNvPr id="17" name="Shape 13"/>
            <p:cNvSpPr/>
            <p:nvPr/>
          </p:nvSpPr>
          <p:spPr>
            <a:xfrm>
              <a:off x="691202" y="639207"/>
              <a:ext cx="4262437" cy="19050"/>
            </a:xfrm>
            <a:prstGeom prst="roundRect">
              <a:avLst>
                <a:gd name="adj" fmla="val -4800000"/>
              </a:avLst>
            </a:prstGeom>
            <a:solidFill>
              <a:srgbClr val="111111"/>
            </a:solidFill>
            <a:ln/>
          </p:spPr>
          <p:txBody>
            <a:bodyPr/>
            <a:lstStyle/>
            <a:p>
              <a:endParaRPr lang="en-IN"/>
            </a:p>
          </p:txBody>
        </p:sp>
        <p:sp>
          <p:nvSpPr>
            <p:cNvPr id="18" name="Text 14"/>
            <p:cNvSpPr/>
            <p:nvPr/>
          </p:nvSpPr>
          <p:spPr>
            <a:xfrm>
              <a:off x="20148" y="697620"/>
              <a:ext cx="5486400" cy="609600"/>
            </a:xfrm>
            <a:prstGeom prst="rect">
              <a:avLst/>
            </a:prstGeom>
            <a:noFill/>
            <a:ln/>
          </p:spPr>
          <p:txBody>
            <a:bodyPr wrap="square" lIns="0" tIns="0" rIns="0" bIns="0" rtlCol="0" anchor="t"/>
            <a:lstStyle/>
            <a:p>
              <a:pPr algn="ctr">
                <a:lnSpc>
                  <a:spcPts val="4800"/>
                </a:lnSpc>
              </a:pPr>
              <a:r>
                <a:rPr lang="en-US" sz="3000" b="1" dirty="0">
                  <a:solidFill>
                    <a:srgbClr val="111111"/>
                  </a:solidFill>
                  <a:latin typeface="IBM Plex Mono" pitchFamily="34" charset="0"/>
                  <a:ea typeface="IBM Plex Mono" pitchFamily="34" charset="-122"/>
                  <a:cs typeface="IBM Plex Mono" pitchFamily="34" charset="-120"/>
                </a:rPr>
                <a:t>CORRELATION</a:t>
              </a:r>
              <a:endParaRPr lang="en-US" sz="3000" dirty="0"/>
            </a:p>
          </p:txBody>
        </p:sp>
        <p:sp>
          <p:nvSpPr>
            <p:cNvPr id="19" name="Text 15"/>
            <p:cNvSpPr/>
            <p:nvPr/>
          </p:nvSpPr>
          <p:spPr>
            <a:xfrm>
              <a:off x="650839" y="1321371"/>
              <a:ext cx="1828800" cy="213320"/>
            </a:xfrm>
            <a:prstGeom prst="rect">
              <a:avLst/>
            </a:prstGeom>
            <a:noFill/>
            <a:ln/>
          </p:spPr>
          <p:txBody>
            <a:bodyPr wrap="none" lIns="0" tIns="0" rIns="0" bIns="0" rtlCol="0" anchor="t">
              <a:spAutoFit/>
            </a:bodyPr>
            <a:lstStyle/>
            <a:p>
              <a:pPr algn="l">
                <a:lnSpc>
                  <a:spcPts val="1680"/>
                </a:lnSpc>
              </a:pPr>
              <a:r>
                <a:rPr lang="en-US" sz="1100" b="1" dirty="0">
                  <a:solidFill>
                    <a:srgbClr val="FF0000"/>
                  </a:solidFill>
                  <a:latin typeface="IBM Plex Mono" pitchFamily="34" charset="0"/>
                  <a:ea typeface="IBM Plex Mono" pitchFamily="34" charset="-122"/>
                  <a:cs typeface="IBM Plex Mono" pitchFamily="34" charset="-120"/>
                </a:rPr>
                <a:t>What is Correlation?</a:t>
              </a:r>
              <a:endParaRPr lang="en-US" sz="1050" dirty="0"/>
            </a:p>
          </p:txBody>
        </p:sp>
        <p:sp>
          <p:nvSpPr>
            <p:cNvPr id="20" name="Text 16"/>
            <p:cNvSpPr/>
            <p:nvPr/>
          </p:nvSpPr>
          <p:spPr>
            <a:xfrm>
              <a:off x="649897" y="1525221"/>
              <a:ext cx="4226903" cy="2011462"/>
            </a:xfrm>
            <a:prstGeom prst="rect">
              <a:avLst/>
            </a:prstGeom>
            <a:noFill/>
            <a:ln/>
          </p:spPr>
          <p:txBody>
            <a:bodyPr wrap="square" lIns="0" tIns="0" rIns="0" bIns="0" rtlCol="0" anchor="t"/>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Correlation measures the statistical relationship between two variables. It indicates whether and how much two variables change together. </a:t>
              </a:r>
              <a:endParaRPr lang="en-US" sz="900" dirty="0"/>
            </a:p>
            <a:p>
              <a:pPr algn="l">
                <a:lnSpc>
                  <a:spcPts val="1440"/>
                </a:lnSpc>
              </a:pPr>
              <a:endParaRPr lang="en-US" sz="900" dirty="0"/>
            </a:p>
            <a:p>
              <a:pPr algn="l">
                <a:lnSpc>
                  <a:spcPts val="1440"/>
                </a:lnSpc>
              </a:pPr>
              <a:r>
                <a:rPr lang="en-US" sz="900" b="1" dirty="0">
                  <a:solidFill>
                    <a:srgbClr val="111111"/>
                  </a:solidFill>
                  <a:latin typeface="IBM Plex Mono" pitchFamily="34" charset="0"/>
                  <a:ea typeface="IBM Plex Mono" pitchFamily="34" charset="-122"/>
                  <a:cs typeface="IBM Plex Mono" pitchFamily="34" charset="-120"/>
                </a:rPr>
                <a:t>A positive correlation</a:t>
              </a:r>
              <a:r>
                <a:rPr lang="en-US" sz="900" b="0" dirty="0">
                  <a:solidFill>
                    <a:srgbClr val="111111"/>
                  </a:solidFill>
                  <a:latin typeface="IBM Plex Mono" pitchFamily="34" charset="0"/>
                  <a:ea typeface="IBM Plex Mono" pitchFamily="34" charset="-122"/>
                  <a:cs typeface="IBM Plex Mono" pitchFamily="34" charset="-120"/>
                </a:rPr>
                <a:t> means that as one variable increases, the other tends to increase as well.</a:t>
              </a:r>
              <a:endParaRPr lang="en-US" sz="900" dirty="0"/>
            </a:p>
            <a:p>
              <a:pPr algn="l">
                <a:lnSpc>
                  <a:spcPts val="1440"/>
                </a:lnSpc>
              </a:pPr>
              <a:r>
                <a:rPr lang="en-US" sz="900" b="1" dirty="0">
                  <a:solidFill>
                    <a:srgbClr val="111111"/>
                  </a:solidFill>
                  <a:latin typeface="IBM Plex Mono" pitchFamily="34" charset="0"/>
                  <a:ea typeface="IBM Plex Mono" pitchFamily="34" charset="-122"/>
                  <a:cs typeface="IBM Plex Mono" pitchFamily="34" charset="-120"/>
                </a:rPr>
                <a:t>A negative correlation</a:t>
              </a:r>
              <a:r>
                <a:rPr lang="en-US" sz="900" b="0" dirty="0">
                  <a:solidFill>
                    <a:srgbClr val="111111"/>
                  </a:solidFill>
                  <a:latin typeface="IBM Plex Mono" pitchFamily="34" charset="0"/>
                  <a:ea typeface="IBM Plex Mono" pitchFamily="34" charset="-122"/>
                  <a:cs typeface="IBM Plex Mono" pitchFamily="34" charset="-120"/>
                </a:rPr>
                <a:t> means one variable decreases while the other increases. </a:t>
              </a:r>
              <a:endParaRPr lang="en-US" sz="900" dirty="0"/>
            </a:p>
            <a:p>
              <a:pPr algn="l">
                <a:lnSpc>
                  <a:spcPts val="1440"/>
                </a:lnSpc>
              </a:pP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The correlation coefficient quantifies this relationship, with values ranging from </a:t>
              </a:r>
              <a:r>
                <a:rPr lang="en-US" sz="900" b="1" dirty="0">
                  <a:solidFill>
                    <a:srgbClr val="111111"/>
                  </a:solidFill>
                  <a:latin typeface="IBM Plex Mono" pitchFamily="34" charset="0"/>
                  <a:ea typeface="IBM Plex Mono" pitchFamily="34" charset="-122"/>
                  <a:cs typeface="IBM Plex Mono" pitchFamily="34" charset="-120"/>
                </a:rPr>
                <a:t>-1 to 1.</a:t>
              </a:r>
              <a:endParaRPr lang="en-US" sz="900" dirty="0"/>
            </a:p>
          </p:txBody>
        </p:sp>
        <p:sp>
          <p:nvSpPr>
            <p:cNvPr id="21" name="Text 17"/>
            <p:cNvSpPr/>
            <p:nvPr/>
          </p:nvSpPr>
          <p:spPr>
            <a:xfrm>
              <a:off x="650839" y="3926873"/>
              <a:ext cx="4302800" cy="548581"/>
            </a:xfrm>
            <a:prstGeom prst="rect">
              <a:avLst/>
            </a:prstGeom>
            <a:noFill/>
            <a:ln/>
          </p:spPr>
          <p:txBody>
            <a:bodyPr wrap="square" lIns="0" tIns="0" rIns="0" bIns="0" rtlCol="0" anchor="t"/>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Correlation analysis on our dataset can be valuable for uncovering relationships between different variables, which could be useful to develop a fitness tracker.</a:t>
              </a:r>
              <a:endParaRPr lang="en-US" sz="900" dirty="0"/>
            </a:p>
          </p:txBody>
        </p:sp>
        <p:sp>
          <p:nvSpPr>
            <p:cNvPr id="22" name="Text 18"/>
            <p:cNvSpPr/>
            <p:nvPr/>
          </p:nvSpPr>
          <p:spPr>
            <a:xfrm>
              <a:off x="650839" y="3710081"/>
              <a:ext cx="3657600" cy="213320"/>
            </a:xfrm>
            <a:prstGeom prst="rect">
              <a:avLst/>
            </a:prstGeom>
            <a:noFill/>
            <a:ln/>
          </p:spPr>
          <p:txBody>
            <a:bodyPr wrap="none" lIns="0" tIns="0" rIns="0" bIns="0" rtlCol="0" anchor="t">
              <a:spAutoFit/>
            </a:bodyPr>
            <a:lstStyle/>
            <a:p>
              <a:pPr algn="l">
                <a:lnSpc>
                  <a:spcPts val="1680"/>
                </a:lnSpc>
              </a:pPr>
              <a:r>
                <a:rPr lang="en-US" sz="1100" b="1" dirty="0">
                  <a:solidFill>
                    <a:srgbClr val="FF0000"/>
                  </a:solidFill>
                  <a:latin typeface="IBM Plex Mono" pitchFamily="34" charset="0"/>
                  <a:ea typeface="IBM Plex Mono" pitchFamily="34" charset="-122"/>
                  <a:cs typeface="IBM Plex Mono" pitchFamily="34" charset="-120"/>
                </a:rPr>
                <a:t>Role of Correlation in our Case Study</a:t>
              </a:r>
              <a:endParaRPr lang="en-US" sz="1050" dirty="0"/>
            </a:p>
          </p:txBody>
        </p:sp>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BF5E8"/>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3426F7E-9BCB-632F-1C50-D07C06223865}"/>
              </a:ext>
            </a:extLst>
          </p:cNvPr>
          <p:cNvGrpSpPr/>
          <p:nvPr/>
        </p:nvGrpSpPr>
        <p:grpSpPr>
          <a:xfrm>
            <a:off x="476517" y="477813"/>
            <a:ext cx="7349716" cy="2381250"/>
            <a:chOff x="476517" y="477813"/>
            <a:chExt cx="7349716" cy="2381250"/>
          </a:xfrm>
        </p:grpSpPr>
        <p:sp>
          <p:nvSpPr>
            <p:cNvPr id="3" name="Shape 0"/>
            <p:cNvSpPr/>
            <p:nvPr/>
          </p:nvSpPr>
          <p:spPr>
            <a:xfrm>
              <a:off x="476517" y="477813"/>
              <a:ext cx="7349715" cy="2381250"/>
            </a:xfrm>
            <a:prstGeom prst="roundRect">
              <a:avLst>
                <a:gd name="adj" fmla="val -38400"/>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4" name="Shape 1"/>
            <p:cNvSpPr/>
            <p:nvPr/>
          </p:nvSpPr>
          <p:spPr>
            <a:xfrm>
              <a:off x="478004" y="692115"/>
              <a:ext cx="7347847" cy="19050"/>
            </a:xfrm>
            <a:prstGeom prst="roundRect">
              <a:avLst>
                <a:gd name="adj" fmla="val -4800000"/>
              </a:avLst>
            </a:prstGeom>
            <a:solidFill>
              <a:srgbClr val="111111"/>
            </a:solidFill>
            <a:ln/>
          </p:spPr>
          <p:txBody>
            <a:bodyPr/>
            <a:lstStyle/>
            <a:p>
              <a:endParaRPr lang="en-IN"/>
            </a:p>
          </p:txBody>
        </p:sp>
        <p:sp>
          <p:nvSpPr>
            <p:cNvPr id="5" name="Shape 2"/>
            <p:cNvSpPr/>
            <p:nvPr/>
          </p:nvSpPr>
          <p:spPr>
            <a:xfrm>
              <a:off x="520866" y="520887"/>
              <a:ext cx="142875" cy="142875"/>
            </a:xfrm>
            <a:prstGeom prst="roundRect">
              <a:avLst>
                <a:gd name="adj" fmla="val -640000"/>
              </a:avLst>
            </a:prstGeom>
            <a:solidFill>
              <a:srgbClr val="111111"/>
            </a:solidFill>
            <a:ln/>
          </p:spPr>
          <p:txBody>
            <a:bodyPr/>
            <a:lstStyle/>
            <a:p>
              <a:endParaRPr lang="en-IN"/>
            </a:p>
          </p:txBody>
        </p:sp>
        <p:sp>
          <p:nvSpPr>
            <p:cNvPr id="6" name="Shape 3"/>
            <p:cNvSpPr/>
            <p:nvPr/>
          </p:nvSpPr>
          <p:spPr>
            <a:xfrm>
              <a:off x="691202" y="520887"/>
              <a:ext cx="7086878" cy="19050"/>
            </a:xfrm>
            <a:prstGeom prst="roundRect">
              <a:avLst>
                <a:gd name="adj" fmla="val -4800000"/>
              </a:avLst>
            </a:prstGeom>
            <a:solidFill>
              <a:srgbClr val="111111"/>
            </a:solidFill>
            <a:ln/>
          </p:spPr>
          <p:txBody>
            <a:bodyPr/>
            <a:lstStyle/>
            <a:p>
              <a:endParaRPr lang="en-IN"/>
            </a:p>
          </p:txBody>
        </p:sp>
        <p:sp>
          <p:nvSpPr>
            <p:cNvPr id="7" name="Shape 4"/>
            <p:cNvSpPr/>
            <p:nvPr/>
          </p:nvSpPr>
          <p:spPr>
            <a:xfrm>
              <a:off x="691202" y="560327"/>
              <a:ext cx="7086878" cy="19050"/>
            </a:xfrm>
            <a:prstGeom prst="roundRect">
              <a:avLst>
                <a:gd name="adj" fmla="val -4800000"/>
              </a:avLst>
            </a:prstGeom>
            <a:solidFill>
              <a:srgbClr val="111111"/>
            </a:solidFill>
            <a:ln/>
          </p:spPr>
          <p:txBody>
            <a:bodyPr/>
            <a:lstStyle/>
            <a:p>
              <a:endParaRPr lang="en-IN"/>
            </a:p>
          </p:txBody>
        </p:sp>
        <p:sp>
          <p:nvSpPr>
            <p:cNvPr id="8" name="Shape 5"/>
            <p:cNvSpPr/>
            <p:nvPr/>
          </p:nvSpPr>
          <p:spPr>
            <a:xfrm>
              <a:off x="691202" y="599767"/>
              <a:ext cx="7086878" cy="19050"/>
            </a:xfrm>
            <a:prstGeom prst="roundRect">
              <a:avLst>
                <a:gd name="adj" fmla="val -4800000"/>
              </a:avLst>
            </a:prstGeom>
            <a:solidFill>
              <a:srgbClr val="111111"/>
            </a:solidFill>
            <a:ln/>
          </p:spPr>
          <p:txBody>
            <a:bodyPr/>
            <a:lstStyle/>
            <a:p>
              <a:endParaRPr lang="en-IN"/>
            </a:p>
          </p:txBody>
        </p:sp>
        <p:sp>
          <p:nvSpPr>
            <p:cNvPr id="9" name="Shape 6"/>
            <p:cNvSpPr/>
            <p:nvPr/>
          </p:nvSpPr>
          <p:spPr>
            <a:xfrm>
              <a:off x="691202" y="639207"/>
              <a:ext cx="7086878" cy="19050"/>
            </a:xfrm>
            <a:prstGeom prst="roundRect">
              <a:avLst>
                <a:gd name="adj" fmla="val -4800000"/>
              </a:avLst>
            </a:prstGeom>
            <a:solidFill>
              <a:srgbClr val="111111"/>
            </a:solidFill>
            <a:ln/>
          </p:spPr>
          <p:txBody>
            <a:bodyPr/>
            <a:lstStyle/>
            <a:p>
              <a:endParaRPr lang="en-IN"/>
            </a:p>
          </p:txBody>
        </p:sp>
        <p:pic>
          <p:nvPicPr>
            <p:cNvPr id="10" name="Image 0" descr="https://images.unsplash.com/photo-1639322537228-f710d846310a?crop=entropy&amp;cs=tinysrgb&amp;fit=max&amp;fm=jpg&amp;ixid=M3wyMTIyMnwwfDF8c2VhcmNofDU4fHxEYXRhfGVufDB8fHx8MTY5NzYxOTA3MHww&amp;ixlib=rb-4.0.3&amp;q=80&amp;w=1080"/>
            <p:cNvPicPr>
              <a:picLocks noChangeAspect="1"/>
            </p:cNvPicPr>
            <p:nvPr/>
          </p:nvPicPr>
          <p:blipFill>
            <a:blip r:embed="rId4"/>
            <a:srcRect t="12148" b="35917"/>
            <a:stretch/>
          </p:blipFill>
          <p:spPr>
            <a:xfrm>
              <a:off x="478737" y="692568"/>
              <a:ext cx="7347496" cy="2166495"/>
            </a:xfrm>
            <a:prstGeom prst="rect">
              <a:avLst/>
            </a:prstGeom>
          </p:spPr>
        </p:pic>
      </p:grpSp>
      <p:grpSp>
        <p:nvGrpSpPr>
          <p:cNvPr id="2" name="Group 1">
            <a:extLst>
              <a:ext uri="{FF2B5EF4-FFF2-40B4-BE49-F238E27FC236}">
                <a16:creationId xmlns:a16="http://schemas.microsoft.com/office/drawing/2014/main" id="{24AB1ACF-5272-5DAE-C196-2F52AE54F442}"/>
              </a:ext>
            </a:extLst>
          </p:cNvPr>
          <p:cNvGrpSpPr/>
          <p:nvPr/>
        </p:nvGrpSpPr>
        <p:grpSpPr>
          <a:xfrm>
            <a:off x="1459002" y="1468550"/>
            <a:ext cx="7500907" cy="3204076"/>
            <a:chOff x="1459002" y="1468550"/>
            <a:chExt cx="7500907" cy="3204076"/>
          </a:xfrm>
        </p:grpSpPr>
        <p:sp>
          <p:nvSpPr>
            <p:cNvPr id="11" name="Text 7"/>
            <p:cNvSpPr/>
            <p:nvPr/>
          </p:nvSpPr>
          <p:spPr>
            <a:xfrm>
              <a:off x="1459002" y="1468550"/>
              <a:ext cx="7349715" cy="3204076"/>
            </a:xfrm>
            <a:prstGeom prst="roundRect">
              <a:avLst>
                <a:gd name="adj" fmla="val -28539"/>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408317" tIns="378259" rIns="408317" bIns="378259" rtlCol="0" anchor="ctr"/>
            <a:lstStyle/>
            <a:p>
              <a:pPr algn="ctr">
                <a:lnSpc>
                  <a:spcPts val="1440"/>
                </a:lnSpc>
              </a:pPr>
              <a:endParaRPr lang="en-US" sz="900" dirty="0"/>
            </a:p>
          </p:txBody>
        </p:sp>
        <p:sp>
          <p:nvSpPr>
            <p:cNvPr id="12" name="Text 8"/>
            <p:cNvSpPr/>
            <p:nvPr/>
          </p:nvSpPr>
          <p:spPr>
            <a:xfrm>
              <a:off x="1644709" y="2249340"/>
              <a:ext cx="7315200" cy="914301"/>
            </a:xfrm>
            <a:prstGeom prst="rect">
              <a:avLst/>
            </a:prstGeom>
            <a:noFill/>
            <a:ln/>
          </p:spPr>
          <p:txBody>
            <a:bodyPr wrap="square" lIns="0" tIns="0" rIns="0" bIns="0" rtlCol="0" anchor="t"/>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The Kaggle data set contains personal fitness tracker from thirty fit-bit users. </a:t>
              </a: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Thirty eligible Fitbit users consented to the submission of personal tracker data, </a:t>
              </a: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including minute-level output for physical activity, heart rate, and sleep monitoring. </a:t>
              </a: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It includes information about daily activity, steps, and heart rate that can be used to </a:t>
              </a:r>
              <a:endParaRPr lang="en-US" sz="900" dirty="0"/>
            </a:p>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explore users’ habits.</a:t>
              </a:r>
              <a:endParaRPr lang="en-US" sz="900" dirty="0"/>
            </a:p>
          </p:txBody>
        </p:sp>
        <p:sp>
          <p:nvSpPr>
            <p:cNvPr id="13" name="Text 9"/>
            <p:cNvSpPr/>
            <p:nvPr/>
          </p:nvSpPr>
          <p:spPr>
            <a:xfrm>
              <a:off x="1648087" y="1677033"/>
              <a:ext cx="5486400" cy="495300"/>
            </a:xfrm>
            <a:prstGeom prst="rect">
              <a:avLst/>
            </a:prstGeom>
            <a:noFill/>
            <a:ln/>
          </p:spPr>
          <p:txBody>
            <a:bodyPr wrap="square" lIns="0" tIns="0" rIns="0" bIns="0" rtlCol="0" anchor="t"/>
            <a:lstStyle/>
            <a:p>
              <a:pPr algn="l">
                <a:lnSpc>
                  <a:spcPts val="3900"/>
                </a:lnSpc>
              </a:pPr>
              <a:r>
                <a:rPr lang="en-US" sz="3000" b="0" kern="0" spc="-36" dirty="0">
                  <a:solidFill>
                    <a:srgbClr val="111111"/>
                  </a:solidFill>
                  <a:latin typeface="Book Antiqua" panose="02040602050305030304" pitchFamily="18" charset="0"/>
                  <a:ea typeface="Libre Caslon Text" pitchFamily="34" charset="-122"/>
                  <a:cs typeface="Libre Caslon Text" pitchFamily="34" charset="-120"/>
                </a:rPr>
                <a:t>ABOUT THE DATASET</a:t>
              </a:r>
              <a:endParaRPr lang="en-US" sz="3000" dirty="0">
                <a:latin typeface="Book Antiqua" panose="02040602050305030304" pitchFamily="18" charset="0"/>
              </a:endParaRPr>
            </a:p>
          </p:txBody>
        </p:sp>
        <p:sp>
          <p:nvSpPr>
            <p:cNvPr id="14" name="Text 10"/>
            <p:cNvSpPr/>
            <p:nvPr/>
          </p:nvSpPr>
          <p:spPr>
            <a:xfrm>
              <a:off x="1644393" y="3264043"/>
              <a:ext cx="3657600" cy="1097012"/>
            </a:xfrm>
            <a:prstGeom prst="rect">
              <a:avLst/>
            </a:prstGeom>
            <a:noFill/>
            <a:ln/>
          </p:spPr>
          <p:txBody>
            <a:bodyPr wrap="none" lIns="0" tIns="0" rIns="0" bIns="0" rtlCol="0" anchor="t">
              <a:spAutoFit/>
            </a:bodyPr>
            <a:lstStyle/>
            <a:p>
              <a:pPr marL="190500" indent="-190500" algn="l">
                <a:lnSpc>
                  <a:spcPts val="1440"/>
                </a:lnSpc>
                <a:buSzPct val="100000"/>
                <a:buChar char="•"/>
              </a:pPr>
              <a:r>
                <a:rPr lang="en-US" sz="900" b="1" dirty="0" err="1">
                  <a:solidFill>
                    <a:srgbClr val="FF0000"/>
                  </a:solidFill>
                  <a:latin typeface="IBM Plex Mono" pitchFamily="34" charset="0"/>
                  <a:ea typeface="IBM Plex Mono" pitchFamily="34" charset="-122"/>
                  <a:cs typeface="IBM Plex Mono" pitchFamily="34" charset="-120"/>
                </a:rPr>
                <a:t>dailyAcitivity_merged</a:t>
              </a:r>
              <a:r>
                <a:rPr lang="en-US" sz="900" b="1" dirty="0">
                  <a:solidFill>
                    <a:srgbClr val="111111"/>
                  </a:solidFill>
                  <a:latin typeface="IBM Plex Mono" pitchFamily="34" charset="0"/>
                  <a:ea typeface="IBM Plex Mono" pitchFamily="34" charset="-122"/>
                  <a:cs typeface="IBM Plex Mono" pitchFamily="34" charset="-120"/>
                </a:rPr>
                <a:t> - 940 rows, 15 columns</a:t>
              </a:r>
              <a:endParaRPr lang="en-US" sz="900" dirty="0"/>
            </a:p>
            <a:p>
              <a:pPr marL="190500" indent="-190500" algn="l">
                <a:lnSpc>
                  <a:spcPts val="1440"/>
                </a:lnSpc>
                <a:buSzPct val="100000"/>
                <a:buChar char="•"/>
              </a:pPr>
              <a:r>
                <a:rPr lang="en-US" sz="900" b="1" dirty="0" err="1">
                  <a:solidFill>
                    <a:srgbClr val="FF0000"/>
                  </a:solidFill>
                  <a:latin typeface="IBM Plex Mono" pitchFamily="34" charset="0"/>
                  <a:ea typeface="IBM Plex Mono" pitchFamily="34" charset="-122"/>
                  <a:cs typeface="IBM Plex Mono" pitchFamily="34" charset="-120"/>
                </a:rPr>
                <a:t>dailyCalories_merged</a:t>
              </a:r>
              <a:r>
                <a:rPr lang="en-US" sz="900" b="1" dirty="0">
                  <a:solidFill>
                    <a:srgbClr val="111111"/>
                  </a:solidFill>
                  <a:latin typeface="IBM Plex Mono" pitchFamily="34" charset="0"/>
                  <a:ea typeface="IBM Plex Mono" pitchFamily="34" charset="-122"/>
                  <a:cs typeface="IBM Plex Mono" pitchFamily="34" charset="-120"/>
                </a:rPr>
                <a:t> - 940 rows, 15 columns</a:t>
              </a:r>
              <a:endParaRPr lang="en-US" sz="900" dirty="0"/>
            </a:p>
            <a:p>
              <a:pPr marL="190500" indent="-190500" algn="l">
                <a:lnSpc>
                  <a:spcPts val="1440"/>
                </a:lnSpc>
                <a:buSzPct val="100000"/>
                <a:buChar char="•"/>
              </a:pPr>
              <a:r>
                <a:rPr lang="en-US" sz="900" b="1" dirty="0">
                  <a:solidFill>
                    <a:srgbClr val="FF0000"/>
                  </a:solidFill>
                  <a:latin typeface="IBM Plex Mono" pitchFamily="34" charset="0"/>
                  <a:ea typeface="IBM Plex Mono" pitchFamily="34" charset="-122"/>
                  <a:cs typeface="IBM Plex Mono" pitchFamily="34" charset="-120"/>
                </a:rPr>
                <a:t>dailyIntensities_merged</a:t>
              </a:r>
              <a:r>
                <a:rPr lang="en-US" sz="900" b="1" dirty="0">
                  <a:solidFill>
                    <a:srgbClr val="111111"/>
                  </a:solidFill>
                  <a:latin typeface="IBM Plex Mono" pitchFamily="34" charset="0"/>
                  <a:ea typeface="IBM Plex Mono" pitchFamily="34" charset="-122"/>
                  <a:cs typeface="IBM Plex Mono" pitchFamily="34" charset="-120"/>
                </a:rPr>
                <a:t> - 940 rows, 15 columns</a:t>
              </a:r>
              <a:endParaRPr lang="en-US" sz="900" dirty="0"/>
            </a:p>
            <a:p>
              <a:pPr marL="190500" indent="-190500" algn="l">
                <a:lnSpc>
                  <a:spcPts val="1440"/>
                </a:lnSpc>
                <a:buSzPct val="100000"/>
                <a:buChar char="•"/>
              </a:pPr>
              <a:r>
                <a:rPr lang="en-US" sz="900" b="1" dirty="0">
                  <a:solidFill>
                    <a:srgbClr val="FF0000"/>
                  </a:solidFill>
                  <a:latin typeface="IBM Plex Mono" pitchFamily="34" charset="0"/>
                  <a:ea typeface="IBM Plex Mono" pitchFamily="34" charset="-122"/>
                  <a:cs typeface="IBM Plex Mono" pitchFamily="34" charset="-120"/>
                </a:rPr>
                <a:t>heartrate_seconds_merged</a:t>
              </a:r>
              <a:r>
                <a:rPr lang="en-US" sz="900" b="1" dirty="0">
                  <a:solidFill>
                    <a:srgbClr val="111111"/>
                  </a:solidFill>
                  <a:latin typeface="IBM Plex Mono" pitchFamily="34" charset="0"/>
                  <a:ea typeface="IBM Plex Mono" pitchFamily="34" charset="-122"/>
                  <a:cs typeface="IBM Plex Mono" pitchFamily="34" charset="-120"/>
                </a:rPr>
                <a:t> - 2483658 rows, 3 columns</a:t>
              </a:r>
              <a:endParaRPr lang="en-US" sz="900" dirty="0"/>
            </a:p>
            <a:p>
              <a:pPr marL="190500" indent="-190500" algn="l">
                <a:lnSpc>
                  <a:spcPts val="1440"/>
                </a:lnSpc>
                <a:buSzPct val="100000"/>
                <a:buChar char="•"/>
              </a:pPr>
              <a:r>
                <a:rPr lang="en-US" sz="900" b="1" dirty="0">
                  <a:solidFill>
                    <a:srgbClr val="FF0000"/>
                  </a:solidFill>
                  <a:latin typeface="IBM Plex Mono" pitchFamily="34" charset="0"/>
                  <a:ea typeface="IBM Plex Mono" pitchFamily="34" charset="-122"/>
                  <a:cs typeface="IBM Plex Mono" pitchFamily="34" charset="-120"/>
                </a:rPr>
                <a:t>sleepDay_merged</a:t>
              </a:r>
              <a:r>
                <a:rPr lang="en-US" sz="900" b="1" dirty="0">
                  <a:solidFill>
                    <a:srgbClr val="111111"/>
                  </a:solidFill>
                  <a:latin typeface="IBM Plex Mono" pitchFamily="34" charset="0"/>
                  <a:ea typeface="IBM Plex Mono" pitchFamily="34" charset="-122"/>
                  <a:cs typeface="IBM Plex Mono" pitchFamily="34" charset="-120"/>
                </a:rPr>
                <a:t> - 413 rows, 5 columns</a:t>
              </a:r>
              <a:endParaRPr lang="en-US" sz="900" dirty="0"/>
            </a:p>
            <a:p>
              <a:pPr marL="190500" indent="-190500" algn="l">
                <a:lnSpc>
                  <a:spcPts val="1440"/>
                </a:lnSpc>
                <a:buSzPct val="100000"/>
                <a:buChar char="•"/>
              </a:pPr>
              <a:r>
                <a:rPr lang="en-US" sz="900" b="1" dirty="0">
                  <a:solidFill>
                    <a:srgbClr val="FF0000"/>
                  </a:solidFill>
                  <a:latin typeface="IBM Plex Mono" pitchFamily="34" charset="0"/>
                  <a:ea typeface="IBM Plex Mono" pitchFamily="34" charset="-122"/>
                  <a:cs typeface="IBM Plex Mono" pitchFamily="34" charset="-120"/>
                </a:rPr>
                <a:t>weightLogInfo_merged </a:t>
              </a:r>
              <a:r>
                <a:rPr lang="en-US" sz="900" b="1" dirty="0">
                  <a:solidFill>
                    <a:srgbClr val="111111"/>
                  </a:solidFill>
                  <a:latin typeface="IBM Plex Mono" pitchFamily="34" charset="0"/>
                  <a:ea typeface="IBM Plex Mono" pitchFamily="34" charset="-122"/>
                  <a:cs typeface="IBM Plex Mono" pitchFamily="34" charset="-120"/>
                </a:rPr>
                <a:t>- 67 rows, 8 columns</a:t>
              </a:r>
              <a:endParaRPr lang="en-US" sz="900" dirty="0"/>
            </a:p>
          </p:txBody>
        </p:sp>
        <p:pic>
          <p:nvPicPr>
            <p:cNvPr id="15" name="Image 1" descr="https://external-media.api.pitch.com/provider/icons8/fluent/data-matrix-code.svg"/>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5400000">
              <a:off x="7712991" y="1619981"/>
              <a:ext cx="952478" cy="952478"/>
            </a:xfrm>
            <a:prstGeom prst="rect">
              <a:avLst/>
            </a:prstGeom>
          </p:spPr>
        </p:pic>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BF5E8"/>
        </a:solidFill>
        <a:effectLst/>
      </p:bgPr>
    </p:bg>
    <p:spTree>
      <p:nvGrpSpPr>
        <p:cNvPr id="1" name=""/>
        <p:cNvGrpSpPr/>
        <p:nvPr/>
      </p:nvGrpSpPr>
      <p:grpSpPr>
        <a:xfrm>
          <a:off x="0" y="0"/>
          <a:ext cx="0" cy="0"/>
          <a:chOff x="0" y="0"/>
          <a:chExt cx="0" cy="0"/>
        </a:xfrm>
      </p:grpSpPr>
      <p:sp>
        <p:nvSpPr>
          <p:cNvPr id="3" name="Text 0"/>
          <p:cNvSpPr/>
          <p:nvPr/>
        </p:nvSpPr>
        <p:spPr>
          <a:xfrm>
            <a:off x="476902" y="220102"/>
            <a:ext cx="8229600" cy="487660"/>
          </a:xfrm>
          <a:prstGeom prst="rect">
            <a:avLst/>
          </a:prstGeom>
          <a:noFill/>
          <a:ln/>
        </p:spPr>
        <p:txBody>
          <a:bodyPr wrap="square" lIns="0" tIns="0" rIns="0" bIns="0" rtlCol="0" anchor="t"/>
          <a:lstStyle/>
          <a:p>
            <a:pPr algn="ctr">
              <a:lnSpc>
                <a:spcPts val="3840"/>
              </a:lnSpc>
            </a:pPr>
            <a:r>
              <a:rPr lang="en-US" sz="2400" b="1" dirty="0">
                <a:solidFill>
                  <a:srgbClr val="111111"/>
                </a:solidFill>
                <a:latin typeface="IBM Plex Mono" pitchFamily="34" charset="0"/>
                <a:ea typeface="IBM Plex Mono" pitchFamily="34" charset="-122"/>
                <a:cs typeface="IBM Plex Mono" pitchFamily="34" charset="-120"/>
              </a:rPr>
              <a:t>SNEEK PEEK OF THE DATASETS</a:t>
            </a:r>
            <a:endParaRPr lang="en-US" sz="2400" dirty="0"/>
          </a:p>
        </p:txBody>
      </p:sp>
      <p:grpSp>
        <p:nvGrpSpPr>
          <p:cNvPr id="41" name="Group 40">
            <a:extLst>
              <a:ext uri="{FF2B5EF4-FFF2-40B4-BE49-F238E27FC236}">
                <a16:creationId xmlns:a16="http://schemas.microsoft.com/office/drawing/2014/main" id="{01B23EA0-6FA1-D5BC-9AAC-A4F06A60B0FD}"/>
              </a:ext>
            </a:extLst>
          </p:cNvPr>
          <p:cNvGrpSpPr/>
          <p:nvPr/>
        </p:nvGrpSpPr>
        <p:grpSpPr>
          <a:xfrm>
            <a:off x="4761551" y="722029"/>
            <a:ext cx="3906737" cy="1943478"/>
            <a:chOff x="4761551" y="722029"/>
            <a:chExt cx="3906737" cy="1943478"/>
          </a:xfrm>
        </p:grpSpPr>
        <p:sp>
          <p:nvSpPr>
            <p:cNvPr id="18" name="Shape 15"/>
            <p:cNvSpPr/>
            <p:nvPr/>
          </p:nvSpPr>
          <p:spPr>
            <a:xfrm>
              <a:off x="4761551" y="951007"/>
              <a:ext cx="3905250" cy="1714500"/>
            </a:xfrm>
            <a:prstGeom prst="roundRect">
              <a:avLst>
                <a:gd name="adj" fmla="val -53333"/>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19" name="Shape 16"/>
            <p:cNvSpPr/>
            <p:nvPr/>
          </p:nvSpPr>
          <p:spPr>
            <a:xfrm>
              <a:off x="4763038" y="1165309"/>
              <a:ext cx="3905250" cy="19050"/>
            </a:xfrm>
            <a:prstGeom prst="roundRect">
              <a:avLst>
                <a:gd name="adj" fmla="val -4800000"/>
              </a:avLst>
            </a:prstGeom>
            <a:solidFill>
              <a:srgbClr val="111111"/>
            </a:solidFill>
            <a:ln/>
          </p:spPr>
          <p:txBody>
            <a:bodyPr/>
            <a:lstStyle/>
            <a:p>
              <a:endParaRPr lang="en-IN"/>
            </a:p>
          </p:txBody>
        </p:sp>
        <p:sp>
          <p:nvSpPr>
            <p:cNvPr id="20" name="Shape 17"/>
            <p:cNvSpPr/>
            <p:nvPr/>
          </p:nvSpPr>
          <p:spPr>
            <a:xfrm>
              <a:off x="4805900" y="994081"/>
              <a:ext cx="142875" cy="142875"/>
            </a:xfrm>
            <a:prstGeom prst="roundRect">
              <a:avLst>
                <a:gd name="adj" fmla="val -640000"/>
              </a:avLst>
            </a:prstGeom>
            <a:solidFill>
              <a:srgbClr val="111111"/>
            </a:solidFill>
            <a:ln/>
          </p:spPr>
          <p:txBody>
            <a:bodyPr/>
            <a:lstStyle/>
            <a:p>
              <a:endParaRPr lang="en-IN"/>
            </a:p>
          </p:txBody>
        </p:sp>
        <p:sp>
          <p:nvSpPr>
            <p:cNvPr id="21" name="Shape 18"/>
            <p:cNvSpPr/>
            <p:nvPr/>
          </p:nvSpPr>
          <p:spPr>
            <a:xfrm>
              <a:off x="4976236" y="994081"/>
              <a:ext cx="3643313" cy="19050"/>
            </a:xfrm>
            <a:prstGeom prst="roundRect">
              <a:avLst>
                <a:gd name="adj" fmla="val -4800000"/>
              </a:avLst>
            </a:prstGeom>
            <a:solidFill>
              <a:srgbClr val="111111"/>
            </a:solidFill>
            <a:ln/>
          </p:spPr>
          <p:txBody>
            <a:bodyPr/>
            <a:lstStyle/>
            <a:p>
              <a:endParaRPr lang="en-IN"/>
            </a:p>
          </p:txBody>
        </p:sp>
        <p:sp>
          <p:nvSpPr>
            <p:cNvPr id="22" name="Shape 19"/>
            <p:cNvSpPr/>
            <p:nvPr/>
          </p:nvSpPr>
          <p:spPr>
            <a:xfrm>
              <a:off x="4976236" y="1033521"/>
              <a:ext cx="3643313" cy="19050"/>
            </a:xfrm>
            <a:prstGeom prst="roundRect">
              <a:avLst>
                <a:gd name="adj" fmla="val -4800000"/>
              </a:avLst>
            </a:prstGeom>
            <a:solidFill>
              <a:srgbClr val="111111"/>
            </a:solidFill>
            <a:ln/>
          </p:spPr>
          <p:txBody>
            <a:bodyPr/>
            <a:lstStyle/>
            <a:p>
              <a:endParaRPr lang="en-IN"/>
            </a:p>
          </p:txBody>
        </p:sp>
        <p:sp>
          <p:nvSpPr>
            <p:cNvPr id="23" name="Shape 20"/>
            <p:cNvSpPr/>
            <p:nvPr/>
          </p:nvSpPr>
          <p:spPr>
            <a:xfrm>
              <a:off x="4976236" y="1072961"/>
              <a:ext cx="3643313" cy="19050"/>
            </a:xfrm>
            <a:prstGeom prst="roundRect">
              <a:avLst>
                <a:gd name="adj" fmla="val -4800000"/>
              </a:avLst>
            </a:prstGeom>
            <a:solidFill>
              <a:srgbClr val="111111"/>
            </a:solidFill>
            <a:ln/>
          </p:spPr>
          <p:txBody>
            <a:bodyPr/>
            <a:lstStyle/>
            <a:p>
              <a:endParaRPr lang="en-IN"/>
            </a:p>
          </p:txBody>
        </p:sp>
        <p:sp>
          <p:nvSpPr>
            <p:cNvPr id="24" name="Shape 21"/>
            <p:cNvSpPr/>
            <p:nvPr/>
          </p:nvSpPr>
          <p:spPr>
            <a:xfrm>
              <a:off x="4976236" y="1112401"/>
              <a:ext cx="3643313" cy="19050"/>
            </a:xfrm>
            <a:prstGeom prst="roundRect">
              <a:avLst>
                <a:gd name="adj" fmla="val -4800000"/>
              </a:avLst>
            </a:prstGeom>
            <a:solidFill>
              <a:srgbClr val="111111"/>
            </a:solidFill>
            <a:ln/>
          </p:spPr>
          <p:txBody>
            <a:bodyPr/>
            <a:lstStyle/>
            <a:p>
              <a:endParaRPr lang="en-IN"/>
            </a:p>
          </p:txBody>
        </p:sp>
        <p:pic>
          <p:nvPicPr>
            <p:cNvPr id="34" name="Image 2" descr="https://pitch-assets-ccb95893-de3f-4266-973c-20049231b248.s3.eu-west-1.amazonaws.com/68e56874-528e-4222-b363-22d53b8fe89f?pitch-bytes=231251&amp;pitch-content-type=image%2Fpng"/>
            <p:cNvPicPr>
              <a:picLocks noChangeAspect="1"/>
            </p:cNvPicPr>
            <p:nvPr/>
          </p:nvPicPr>
          <p:blipFill>
            <a:blip r:embed="rId4"/>
            <a:srcRect l="387" b="28867"/>
            <a:stretch/>
          </p:blipFill>
          <p:spPr>
            <a:xfrm>
              <a:off x="4798962" y="1183775"/>
              <a:ext cx="3820586" cy="1461704"/>
            </a:xfrm>
            <a:prstGeom prst="rect">
              <a:avLst/>
            </a:prstGeom>
          </p:spPr>
        </p:pic>
        <p:sp>
          <p:nvSpPr>
            <p:cNvPr id="35" name="Text 29"/>
            <p:cNvSpPr/>
            <p:nvPr/>
          </p:nvSpPr>
          <p:spPr>
            <a:xfrm>
              <a:off x="5851337" y="722029"/>
              <a:ext cx="1828800" cy="182860"/>
            </a:xfrm>
            <a:prstGeom prst="rect">
              <a:avLst/>
            </a:prstGeom>
            <a:noFill/>
            <a:ln/>
          </p:spPr>
          <p:txBody>
            <a:bodyPr wrap="none" lIns="0" tIns="0" rIns="0" bIns="0" rtlCol="0" anchor="t">
              <a:spAutoFit/>
            </a:bodyPr>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dailyAcitivity_merged.csv</a:t>
              </a:r>
              <a:endParaRPr lang="en-US" sz="900" dirty="0"/>
            </a:p>
          </p:txBody>
        </p:sp>
      </p:grpSp>
      <p:grpSp>
        <p:nvGrpSpPr>
          <p:cNvPr id="2" name="Group 1">
            <a:extLst>
              <a:ext uri="{FF2B5EF4-FFF2-40B4-BE49-F238E27FC236}">
                <a16:creationId xmlns:a16="http://schemas.microsoft.com/office/drawing/2014/main" id="{BCF83D20-11EB-7AC8-C1E7-D56C76459043}"/>
              </a:ext>
            </a:extLst>
          </p:cNvPr>
          <p:cNvGrpSpPr/>
          <p:nvPr/>
        </p:nvGrpSpPr>
        <p:grpSpPr>
          <a:xfrm>
            <a:off x="476517" y="722029"/>
            <a:ext cx="3906737" cy="1943478"/>
            <a:chOff x="476517" y="722029"/>
            <a:chExt cx="3906737" cy="1943478"/>
          </a:xfrm>
        </p:grpSpPr>
        <p:sp>
          <p:nvSpPr>
            <p:cNvPr id="4" name="Shape 1"/>
            <p:cNvSpPr/>
            <p:nvPr/>
          </p:nvSpPr>
          <p:spPr>
            <a:xfrm>
              <a:off x="476517" y="951007"/>
              <a:ext cx="3905250" cy="1714500"/>
            </a:xfrm>
            <a:prstGeom prst="roundRect">
              <a:avLst>
                <a:gd name="adj" fmla="val -53333"/>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5" name="Shape 2"/>
            <p:cNvSpPr/>
            <p:nvPr/>
          </p:nvSpPr>
          <p:spPr>
            <a:xfrm>
              <a:off x="478004" y="1165309"/>
              <a:ext cx="3905250" cy="19050"/>
            </a:xfrm>
            <a:prstGeom prst="roundRect">
              <a:avLst>
                <a:gd name="adj" fmla="val -4800000"/>
              </a:avLst>
            </a:prstGeom>
            <a:solidFill>
              <a:srgbClr val="111111"/>
            </a:solidFill>
            <a:ln/>
          </p:spPr>
          <p:txBody>
            <a:bodyPr/>
            <a:lstStyle/>
            <a:p>
              <a:endParaRPr lang="en-IN"/>
            </a:p>
          </p:txBody>
        </p:sp>
        <p:sp>
          <p:nvSpPr>
            <p:cNvPr id="6" name="Shape 3"/>
            <p:cNvSpPr/>
            <p:nvPr/>
          </p:nvSpPr>
          <p:spPr>
            <a:xfrm>
              <a:off x="520866" y="994081"/>
              <a:ext cx="142875" cy="142875"/>
            </a:xfrm>
            <a:prstGeom prst="roundRect">
              <a:avLst>
                <a:gd name="adj" fmla="val -640000"/>
              </a:avLst>
            </a:prstGeom>
            <a:solidFill>
              <a:srgbClr val="111111"/>
            </a:solidFill>
            <a:ln/>
          </p:spPr>
          <p:txBody>
            <a:bodyPr/>
            <a:lstStyle/>
            <a:p>
              <a:endParaRPr lang="en-IN"/>
            </a:p>
          </p:txBody>
        </p:sp>
        <p:sp>
          <p:nvSpPr>
            <p:cNvPr id="7" name="Shape 4"/>
            <p:cNvSpPr/>
            <p:nvPr/>
          </p:nvSpPr>
          <p:spPr>
            <a:xfrm>
              <a:off x="691202" y="994081"/>
              <a:ext cx="3643313" cy="19050"/>
            </a:xfrm>
            <a:prstGeom prst="roundRect">
              <a:avLst>
                <a:gd name="adj" fmla="val -4800000"/>
              </a:avLst>
            </a:prstGeom>
            <a:solidFill>
              <a:srgbClr val="111111"/>
            </a:solidFill>
            <a:ln/>
          </p:spPr>
          <p:txBody>
            <a:bodyPr/>
            <a:lstStyle/>
            <a:p>
              <a:endParaRPr lang="en-IN"/>
            </a:p>
          </p:txBody>
        </p:sp>
        <p:sp>
          <p:nvSpPr>
            <p:cNvPr id="8" name="Shape 5"/>
            <p:cNvSpPr/>
            <p:nvPr/>
          </p:nvSpPr>
          <p:spPr>
            <a:xfrm>
              <a:off x="691202" y="1033521"/>
              <a:ext cx="3643313" cy="19050"/>
            </a:xfrm>
            <a:prstGeom prst="roundRect">
              <a:avLst>
                <a:gd name="adj" fmla="val -4800000"/>
              </a:avLst>
            </a:prstGeom>
            <a:solidFill>
              <a:srgbClr val="111111"/>
            </a:solidFill>
            <a:ln/>
          </p:spPr>
          <p:txBody>
            <a:bodyPr/>
            <a:lstStyle/>
            <a:p>
              <a:endParaRPr lang="en-IN"/>
            </a:p>
          </p:txBody>
        </p:sp>
        <p:sp>
          <p:nvSpPr>
            <p:cNvPr id="9" name="Shape 6"/>
            <p:cNvSpPr/>
            <p:nvPr/>
          </p:nvSpPr>
          <p:spPr>
            <a:xfrm>
              <a:off x="691202" y="1072961"/>
              <a:ext cx="3643313" cy="19050"/>
            </a:xfrm>
            <a:prstGeom prst="roundRect">
              <a:avLst>
                <a:gd name="adj" fmla="val -4800000"/>
              </a:avLst>
            </a:prstGeom>
            <a:solidFill>
              <a:srgbClr val="111111"/>
            </a:solidFill>
            <a:ln/>
          </p:spPr>
          <p:txBody>
            <a:bodyPr/>
            <a:lstStyle/>
            <a:p>
              <a:endParaRPr lang="en-IN"/>
            </a:p>
          </p:txBody>
        </p:sp>
        <p:sp>
          <p:nvSpPr>
            <p:cNvPr id="10" name="Shape 7"/>
            <p:cNvSpPr/>
            <p:nvPr/>
          </p:nvSpPr>
          <p:spPr>
            <a:xfrm>
              <a:off x="691202" y="1112401"/>
              <a:ext cx="3643313" cy="19050"/>
            </a:xfrm>
            <a:prstGeom prst="roundRect">
              <a:avLst>
                <a:gd name="adj" fmla="val -4800000"/>
              </a:avLst>
            </a:prstGeom>
            <a:solidFill>
              <a:srgbClr val="111111"/>
            </a:solidFill>
            <a:ln/>
          </p:spPr>
          <p:txBody>
            <a:bodyPr/>
            <a:lstStyle/>
            <a:p>
              <a:endParaRPr lang="en-IN"/>
            </a:p>
          </p:txBody>
        </p:sp>
        <p:pic>
          <p:nvPicPr>
            <p:cNvPr id="32" name="Image 0" descr="https://pitch-assets-ccb95893-de3f-4266-973c-20049231b248.s3.eu-west-1.amazonaws.com/395d1f18-28b6-4264-88ed-8891c8f1e9c3?pitch-bytes=266800&amp;pitch-content-type=image%2Fpng"/>
            <p:cNvPicPr>
              <a:picLocks noChangeAspect="1"/>
            </p:cNvPicPr>
            <p:nvPr/>
          </p:nvPicPr>
          <p:blipFill>
            <a:blip r:embed="rId5"/>
            <a:srcRect b="30799"/>
            <a:stretch/>
          </p:blipFill>
          <p:spPr>
            <a:xfrm>
              <a:off x="508584" y="1193299"/>
              <a:ext cx="3856511" cy="1442655"/>
            </a:xfrm>
            <a:prstGeom prst="rect">
              <a:avLst/>
            </a:prstGeom>
          </p:spPr>
        </p:pic>
        <p:sp>
          <p:nvSpPr>
            <p:cNvPr id="36" name="Text 30"/>
            <p:cNvSpPr/>
            <p:nvPr/>
          </p:nvSpPr>
          <p:spPr>
            <a:xfrm>
              <a:off x="1598286" y="722029"/>
              <a:ext cx="1828800" cy="182860"/>
            </a:xfrm>
            <a:prstGeom prst="rect">
              <a:avLst/>
            </a:prstGeom>
            <a:noFill/>
            <a:ln/>
          </p:spPr>
          <p:txBody>
            <a:bodyPr wrap="none" lIns="0" tIns="0" rIns="0" bIns="0" rtlCol="0" anchor="t">
              <a:spAutoFit/>
            </a:bodyPr>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weightLogInfo_merged.csv</a:t>
              </a:r>
              <a:endParaRPr lang="en-US" sz="900" dirty="0"/>
            </a:p>
          </p:txBody>
        </p:sp>
      </p:grpSp>
      <p:grpSp>
        <p:nvGrpSpPr>
          <p:cNvPr id="42" name="Group 41">
            <a:extLst>
              <a:ext uri="{FF2B5EF4-FFF2-40B4-BE49-F238E27FC236}">
                <a16:creationId xmlns:a16="http://schemas.microsoft.com/office/drawing/2014/main" id="{6369095C-5AAD-A7B9-F4A1-1D4C0959C529}"/>
              </a:ext>
            </a:extLst>
          </p:cNvPr>
          <p:cNvGrpSpPr/>
          <p:nvPr/>
        </p:nvGrpSpPr>
        <p:grpSpPr>
          <a:xfrm>
            <a:off x="476517" y="2735652"/>
            <a:ext cx="3906737" cy="1934357"/>
            <a:chOff x="476517" y="2735652"/>
            <a:chExt cx="3906737" cy="1934357"/>
          </a:xfrm>
        </p:grpSpPr>
        <p:sp>
          <p:nvSpPr>
            <p:cNvPr id="11" name="Shape 8"/>
            <p:cNvSpPr/>
            <p:nvPr/>
          </p:nvSpPr>
          <p:spPr>
            <a:xfrm>
              <a:off x="476517" y="2955509"/>
              <a:ext cx="3905250" cy="1714500"/>
            </a:xfrm>
            <a:prstGeom prst="roundRect">
              <a:avLst>
                <a:gd name="adj" fmla="val -53333"/>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12" name="Shape 9"/>
            <p:cNvSpPr/>
            <p:nvPr/>
          </p:nvSpPr>
          <p:spPr>
            <a:xfrm>
              <a:off x="478004" y="3169811"/>
              <a:ext cx="3905250" cy="19050"/>
            </a:xfrm>
            <a:prstGeom prst="roundRect">
              <a:avLst>
                <a:gd name="adj" fmla="val -4800000"/>
              </a:avLst>
            </a:prstGeom>
            <a:solidFill>
              <a:srgbClr val="111111"/>
            </a:solidFill>
            <a:ln/>
          </p:spPr>
          <p:txBody>
            <a:bodyPr/>
            <a:lstStyle/>
            <a:p>
              <a:endParaRPr lang="en-IN"/>
            </a:p>
          </p:txBody>
        </p:sp>
        <p:sp>
          <p:nvSpPr>
            <p:cNvPr id="13" name="Shape 10"/>
            <p:cNvSpPr/>
            <p:nvPr/>
          </p:nvSpPr>
          <p:spPr>
            <a:xfrm>
              <a:off x="520866" y="2998583"/>
              <a:ext cx="142875" cy="142875"/>
            </a:xfrm>
            <a:prstGeom prst="roundRect">
              <a:avLst>
                <a:gd name="adj" fmla="val -640000"/>
              </a:avLst>
            </a:prstGeom>
            <a:solidFill>
              <a:srgbClr val="111111"/>
            </a:solidFill>
            <a:ln/>
          </p:spPr>
          <p:txBody>
            <a:bodyPr/>
            <a:lstStyle/>
            <a:p>
              <a:endParaRPr lang="en-IN"/>
            </a:p>
          </p:txBody>
        </p:sp>
        <p:sp>
          <p:nvSpPr>
            <p:cNvPr id="14" name="Shape 11"/>
            <p:cNvSpPr/>
            <p:nvPr/>
          </p:nvSpPr>
          <p:spPr>
            <a:xfrm>
              <a:off x="691202" y="2998583"/>
              <a:ext cx="3643313" cy="19050"/>
            </a:xfrm>
            <a:prstGeom prst="roundRect">
              <a:avLst>
                <a:gd name="adj" fmla="val -4800000"/>
              </a:avLst>
            </a:prstGeom>
            <a:solidFill>
              <a:srgbClr val="111111"/>
            </a:solidFill>
            <a:ln/>
          </p:spPr>
          <p:txBody>
            <a:bodyPr/>
            <a:lstStyle/>
            <a:p>
              <a:endParaRPr lang="en-IN"/>
            </a:p>
          </p:txBody>
        </p:sp>
        <p:sp>
          <p:nvSpPr>
            <p:cNvPr id="15" name="Shape 12"/>
            <p:cNvSpPr/>
            <p:nvPr/>
          </p:nvSpPr>
          <p:spPr>
            <a:xfrm>
              <a:off x="691202" y="3038023"/>
              <a:ext cx="3643313" cy="19050"/>
            </a:xfrm>
            <a:prstGeom prst="roundRect">
              <a:avLst>
                <a:gd name="adj" fmla="val -4800000"/>
              </a:avLst>
            </a:prstGeom>
            <a:solidFill>
              <a:srgbClr val="111111"/>
            </a:solidFill>
            <a:ln/>
          </p:spPr>
          <p:txBody>
            <a:bodyPr/>
            <a:lstStyle/>
            <a:p>
              <a:endParaRPr lang="en-IN"/>
            </a:p>
          </p:txBody>
        </p:sp>
        <p:sp>
          <p:nvSpPr>
            <p:cNvPr id="16" name="Shape 13"/>
            <p:cNvSpPr/>
            <p:nvPr/>
          </p:nvSpPr>
          <p:spPr>
            <a:xfrm>
              <a:off x="691202" y="3077463"/>
              <a:ext cx="3643313" cy="19050"/>
            </a:xfrm>
            <a:prstGeom prst="roundRect">
              <a:avLst>
                <a:gd name="adj" fmla="val -4800000"/>
              </a:avLst>
            </a:prstGeom>
            <a:solidFill>
              <a:srgbClr val="111111"/>
            </a:solidFill>
            <a:ln/>
          </p:spPr>
          <p:txBody>
            <a:bodyPr/>
            <a:lstStyle/>
            <a:p>
              <a:endParaRPr lang="en-IN"/>
            </a:p>
          </p:txBody>
        </p:sp>
        <p:sp>
          <p:nvSpPr>
            <p:cNvPr id="17" name="Shape 14"/>
            <p:cNvSpPr/>
            <p:nvPr/>
          </p:nvSpPr>
          <p:spPr>
            <a:xfrm>
              <a:off x="691202" y="3116903"/>
              <a:ext cx="3643313" cy="19050"/>
            </a:xfrm>
            <a:prstGeom prst="roundRect">
              <a:avLst>
                <a:gd name="adj" fmla="val -4800000"/>
              </a:avLst>
            </a:prstGeom>
            <a:solidFill>
              <a:srgbClr val="111111"/>
            </a:solidFill>
            <a:ln/>
          </p:spPr>
          <p:txBody>
            <a:bodyPr/>
            <a:lstStyle/>
            <a:p>
              <a:endParaRPr lang="en-IN"/>
            </a:p>
          </p:txBody>
        </p:sp>
        <p:pic>
          <p:nvPicPr>
            <p:cNvPr id="33" name="Image 1" descr="https://pitch-assets-ccb95893-de3f-4266-973c-20049231b248.s3.eu-west-1.amazonaws.com/d7548a06-d80d-4120-9649-4c92b92d4ddf?pitch-bytes=194098&amp;pitch-content-type=image%2Fpng"/>
            <p:cNvPicPr>
              <a:picLocks noChangeAspect="1"/>
            </p:cNvPicPr>
            <p:nvPr/>
          </p:nvPicPr>
          <p:blipFill>
            <a:blip r:embed="rId6"/>
            <a:srcRect t="1127" b="28063"/>
            <a:stretch/>
          </p:blipFill>
          <p:spPr>
            <a:xfrm>
              <a:off x="506706" y="3192667"/>
              <a:ext cx="3827808" cy="1465225"/>
            </a:xfrm>
            <a:prstGeom prst="rect">
              <a:avLst/>
            </a:prstGeom>
          </p:spPr>
        </p:pic>
        <p:sp>
          <p:nvSpPr>
            <p:cNvPr id="37" name="Text 31"/>
            <p:cNvSpPr/>
            <p:nvPr/>
          </p:nvSpPr>
          <p:spPr>
            <a:xfrm>
              <a:off x="1790635" y="2735652"/>
              <a:ext cx="1828800" cy="182860"/>
            </a:xfrm>
            <a:prstGeom prst="rect">
              <a:avLst/>
            </a:prstGeom>
            <a:noFill/>
            <a:ln/>
          </p:spPr>
          <p:txBody>
            <a:bodyPr wrap="none" lIns="0" tIns="0" rIns="0" bIns="0" rtlCol="0" anchor="t">
              <a:spAutoFit/>
            </a:bodyPr>
            <a:lstStyle/>
            <a:p>
              <a:pPr algn="ctr">
                <a:lnSpc>
                  <a:spcPts val="1440"/>
                </a:lnSpc>
              </a:pPr>
              <a:r>
                <a:rPr lang="en-US" sz="900" b="0" dirty="0">
                  <a:solidFill>
                    <a:srgbClr val="111111"/>
                  </a:solidFill>
                  <a:latin typeface="IBM Plex Mono" pitchFamily="34" charset="0"/>
                  <a:ea typeface="IBM Plex Mono" pitchFamily="34" charset="-122"/>
                  <a:cs typeface="IBM Plex Mono" pitchFamily="34" charset="-120"/>
                </a:rPr>
                <a:t>sleepDay_merged.csv</a:t>
              </a:r>
              <a:endParaRPr lang="en-US" sz="900" dirty="0"/>
            </a:p>
          </p:txBody>
        </p:sp>
      </p:grpSp>
      <p:grpSp>
        <p:nvGrpSpPr>
          <p:cNvPr id="43" name="Group 42">
            <a:extLst>
              <a:ext uri="{FF2B5EF4-FFF2-40B4-BE49-F238E27FC236}">
                <a16:creationId xmlns:a16="http://schemas.microsoft.com/office/drawing/2014/main" id="{E00097E9-8191-4D77-2F92-02AD984D9A03}"/>
              </a:ext>
            </a:extLst>
          </p:cNvPr>
          <p:cNvGrpSpPr/>
          <p:nvPr/>
        </p:nvGrpSpPr>
        <p:grpSpPr>
          <a:xfrm>
            <a:off x="4761551" y="2731008"/>
            <a:ext cx="3906961" cy="1939001"/>
            <a:chOff x="4761551" y="2731008"/>
            <a:chExt cx="3906961" cy="1939001"/>
          </a:xfrm>
        </p:grpSpPr>
        <p:sp>
          <p:nvSpPr>
            <p:cNvPr id="25" name="Shape 22"/>
            <p:cNvSpPr/>
            <p:nvPr/>
          </p:nvSpPr>
          <p:spPr>
            <a:xfrm>
              <a:off x="4761551" y="2955509"/>
              <a:ext cx="3905250" cy="1714500"/>
            </a:xfrm>
            <a:prstGeom prst="roundRect">
              <a:avLst>
                <a:gd name="adj" fmla="val -53333"/>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26" name="Shape 23"/>
            <p:cNvSpPr/>
            <p:nvPr/>
          </p:nvSpPr>
          <p:spPr>
            <a:xfrm>
              <a:off x="4763038" y="3169811"/>
              <a:ext cx="3905250" cy="19050"/>
            </a:xfrm>
            <a:prstGeom prst="roundRect">
              <a:avLst>
                <a:gd name="adj" fmla="val -4800000"/>
              </a:avLst>
            </a:prstGeom>
            <a:solidFill>
              <a:srgbClr val="111111"/>
            </a:solidFill>
            <a:ln/>
          </p:spPr>
          <p:txBody>
            <a:bodyPr/>
            <a:lstStyle/>
            <a:p>
              <a:endParaRPr lang="en-IN"/>
            </a:p>
          </p:txBody>
        </p:sp>
        <p:sp>
          <p:nvSpPr>
            <p:cNvPr id="27" name="Shape 24"/>
            <p:cNvSpPr/>
            <p:nvPr/>
          </p:nvSpPr>
          <p:spPr>
            <a:xfrm>
              <a:off x="4805900" y="2998583"/>
              <a:ext cx="142875" cy="142875"/>
            </a:xfrm>
            <a:prstGeom prst="roundRect">
              <a:avLst>
                <a:gd name="adj" fmla="val -640000"/>
              </a:avLst>
            </a:prstGeom>
            <a:solidFill>
              <a:srgbClr val="111111"/>
            </a:solidFill>
            <a:ln/>
          </p:spPr>
          <p:txBody>
            <a:bodyPr/>
            <a:lstStyle/>
            <a:p>
              <a:endParaRPr lang="en-IN"/>
            </a:p>
          </p:txBody>
        </p:sp>
        <p:sp>
          <p:nvSpPr>
            <p:cNvPr id="28" name="Shape 25"/>
            <p:cNvSpPr/>
            <p:nvPr/>
          </p:nvSpPr>
          <p:spPr>
            <a:xfrm>
              <a:off x="4976236" y="2998583"/>
              <a:ext cx="3643313" cy="19050"/>
            </a:xfrm>
            <a:prstGeom prst="roundRect">
              <a:avLst>
                <a:gd name="adj" fmla="val -4800000"/>
              </a:avLst>
            </a:prstGeom>
            <a:solidFill>
              <a:srgbClr val="111111"/>
            </a:solidFill>
            <a:ln/>
          </p:spPr>
          <p:txBody>
            <a:bodyPr/>
            <a:lstStyle/>
            <a:p>
              <a:endParaRPr lang="en-IN"/>
            </a:p>
          </p:txBody>
        </p:sp>
        <p:sp>
          <p:nvSpPr>
            <p:cNvPr id="29" name="Shape 26"/>
            <p:cNvSpPr/>
            <p:nvPr/>
          </p:nvSpPr>
          <p:spPr>
            <a:xfrm>
              <a:off x="4976236" y="3038023"/>
              <a:ext cx="3643313" cy="19050"/>
            </a:xfrm>
            <a:prstGeom prst="roundRect">
              <a:avLst>
                <a:gd name="adj" fmla="val -4800000"/>
              </a:avLst>
            </a:prstGeom>
            <a:solidFill>
              <a:srgbClr val="111111"/>
            </a:solidFill>
            <a:ln/>
          </p:spPr>
          <p:txBody>
            <a:bodyPr/>
            <a:lstStyle/>
            <a:p>
              <a:endParaRPr lang="en-IN"/>
            </a:p>
          </p:txBody>
        </p:sp>
        <p:sp>
          <p:nvSpPr>
            <p:cNvPr id="30" name="Shape 27"/>
            <p:cNvSpPr/>
            <p:nvPr/>
          </p:nvSpPr>
          <p:spPr>
            <a:xfrm>
              <a:off x="4976236" y="3077463"/>
              <a:ext cx="3643313" cy="19050"/>
            </a:xfrm>
            <a:prstGeom prst="roundRect">
              <a:avLst>
                <a:gd name="adj" fmla="val -4800000"/>
              </a:avLst>
            </a:prstGeom>
            <a:solidFill>
              <a:srgbClr val="111111"/>
            </a:solidFill>
            <a:ln/>
          </p:spPr>
          <p:txBody>
            <a:bodyPr/>
            <a:lstStyle/>
            <a:p>
              <a:endParaRPr lang="en-IN"/>
            </a:p>
          </p:txBody>
        </p:sp>
        <p:sp>
          <p:nvSpPr>
            <p:cNvPr id="31" name="Shape 28"/>
            <p:cNvSpPr/>
            <p:nvPr/>
          </p:nvSpPr>
          <p:spPr>
            <a:xfrm>
              <a:off x="4976236" y="3116903"/>
              <a:ext cx="3643313" cy="19050"/>
            </a:xfrm>
            <a:prstGeom prst="roundRect">
              <a:avLst>
                <a:gd name="adj" fmla="val -4800000"/>
              </a:avLst>
            </a:prstGeom>
            <a:solidFill>
              <a:srgbClr val="111111"/>
            </a:solidFill>
            <a:ln/>
          </p:spPr>
          <p:txBody>
            <a:bodyPr/>
            <a:lstStyle/>
            <a:p>
              <a:endParaRPr lang="en-IN"/>
            </a:p>
          </p:txBody>
        </p:sp>
        <p:sp>
          <p:nvSpPr>
            <p:cNvPr id="38" name="Text 32"/>
            <p:cNvSpPr/>
            <p:nvPr/>
          </p:nvSpPr>
          <p:spPr>
            <a:xfrm>
              <a:off x="5872709" y="2731008"/>
              <a:ext cx="2743200" cy="182860"/>
            </a:xfrm>
            <a:prstGeom prst="rect">
              <a:avLst/>
            </a:prstGeom>
            <a:noFill/>
            <a:ln/>
          </p:spPr>
          <p:txBody>
            <a:bodyPr wrap="none" lIns="0" tIns="0" rIns="0" bIns="0" rtlCol="0" anchor="t">
              <a:spAutoFit/>
            </a:bodyPr>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dailyIntensities_merged.csv</a:t>
              </a:r>
              <a:endParaRPr lang="en-US" sz="900" dirty="0"/>
            </a:p>
          </p:txBody>
        </p:sp>
        <p:pic>
          <p:nvPicPr>
            <p:cNvPr id="39" name="Image 3" descr="https://pitch-assets-ccb95893-de3f-4266-973c-20049231b248.s3.eu-west-1.amazonaws.com/b0ad6880-6e61-4929-b8f3-50d8103251f0?pitch-bytes=218581&amp;pitch-content-type=image%2Fpng"/>
            <p:cNvPicPr>
              <a:picLocks noChangeAspect="1"/>
            </p:cNvPicPr>
            <p:nvPr/>
          </p:nvPicPr>
          <p:blipFill>
            <a:blip r:embed="rId7"/>
            <a:srcRect b="31700"/>
            <a:stretch/>
          </p:blipFill>
          <p:spPr>
            <a:xfrm>
              <a:off x="4781915" y="3201230"/>
              <a:ext cx="3886597" cy="1442290"/>
            </a:xfrm>
            <a:prstGeom prst="rect">
              <a:avLst/>
            </a:prstGeom>
          </p:spPr>
        </p:pic>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BF5E8"/>
        </a:solidFill>
        <a:effectLst/>
      </p:bgPr>
    </p:bg>
    <p:spTree>
      <p:nvGrpSpPr>
        <p:cNvPr id="1" name=""/>
        <p:cNvGrpSpPr/>
        <p:nvPr/>
      </p:nvGrpSpPr>
      <p:grpSpPr>
        <a:xfrm>
          <a:off x="0" y="0"/>
          <a:ext cx="0" cy="0"/>
          <a:chOff x="0" y="0"/>
          <a:chExt cx="0" cy="0"/>
        </a:xfrm>
      </p:grpSpPr>
      <p:sp>
        <p:nvSpPr>
          <p:cNvPr id="17" name="Text 14"/>
          <p:cNvSpPr/>
          <p:nvPr/>
        </p:nvSpPr>
        <p:spPr>
          <a:xfrm>
            <a:off x="476902" y="220102"/>
            <a:ext cx="8229600" cy="487660"/>
          </a:xfrm>
          <a:prstGeom prst="rect">
            <a:avLst/>
          </a:prstGeom>
          <a:noFill/>
          <a:ln/>
        </p:spPr>
        <p:txBody>
          <a:bodyPr wrap="square" lIns="0" tIns="0" rIns="0" bIns="0" rtlCol="0" anchor="t"/>
          <a:lstStyle/>
          <a:p>
            <a:pPr algn="ctr">
              <a:lnSpc>
                <a:spcPts val="3840"/>
              </a:lnSpc>
            </a:pPr>
            <a:r>
              <a:rPr lang="en-US" sz="2400" b="1" dirty="0">
                <a:solidFill>
                  <a:srgbClr val="111111"/>
                </a:solidFill>
                <a:latin typeface="IBM Plex Mono" pitchFamily="34" charset="0"/>
                <a:ea typeface="IBM Plex Mono" pitchFamily="34" charset="-122"/>
                <a:cs typeface="IBM Plex Mono" pitchFamily="34" charset="-120"/>
              </a:rPr>
              <a:t>SNEEK PEEK OF THE DATASETS</a:t>
            </a:r>
            <a:endParaRPr lang="en-US" sz="2400" dirty="0"/>
          </a:p>
        </p:txBody>
      </p:sp>
      <p:grpSp>
        <p:nvGrpSpPr>
          <p:cNvPr id="23" name="Group 22">
            <a:extLst>
              <a:ext uri="{FF2B5EF4-FFF2-40B4-BE49-F238E27FC236}">
                <a16:creationId xmlns:a16="http://schemas.microsoft.com/office/drawing/2014/main" id="{49B57838-E136-8943-FB66-77B4C7415164}"/>
              </a:ext>
            </a:extLst>
          </p:cNvPr>
          <p:cNvGrpSpPr/>
          <p:nvPr/>
        </p:nvGrpSpPr>
        <p:grpSpPr>
          <a:xfrm>
            <a:off x="4858324" y="711343"/>
            <a:ext cx="3811486" cy="4049193"/>
            <a:chOff x="4858324" y="711343"/>
            <a:chExt cx="3811486" cy="4049193"/>
          </a:xfrm>
        </p:grpSpPr>
        <p:sp>
          <p:nvSpPr>
            <p:cNvPr id="10" name="Shape 7"/>
            <p:cNvSpPr/>
            <p:nvPr/>
          </p:nvSpPr>
          <p:spPr>
            <a:xfrm>
              <a:off x="4858324" y="950536"/>
              <a:ext cx="3810000" cy="3810000"/>
            </a:xfrm>
            <a:prstGeom prst="roundRect">
              <a:avLst>
                <a:gd name="adj" fmla="val -24000"/>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11" name="Shape 8"/>
            <p:cNvSpPr/>
            <p:nvPr/>
          </p:nvSpPr>
          <p:spPr>
            <a:xfrm>
              <a:off x="4859810" y="1164838"/>
              <a:ext cx="3810000" cy="19050"/>
            </a:xfrm>
            <a:prstGeom prst="roundRect">
              <a:avLst>
                <a:gd name="adj" fmla="val -4800000"/>
              </a:avLst>
            </a:prstGeom>
            <a:solidFill>
              <a:srgbClr val="111111"/>
            </a:solidFill>
            <a:ln/>
          </p:spPr>
          <p:txBody>
            <a:bodyPr/>
            <a:lstStyle/>
            <a:p>
              <a:endParaRPr lang="en-IN"/>
            </a:p>
          </p:txBody>
        </p:sp>
        <p:sp>
          <p:nvSpPr>
            <p:cNvPr id="12" name="Shape 9"/>
            <p:cNvSpPr/>
            <p:nvPr/>
          </p:nvSpPr>
          <p:spPr>
            <a:xfrm>
              <a:off x="4902673" y="993610"/>
              <a:ext cx="142875" cy="142875"/>
            </a:xfrm>
            <a:prstGeom prst="roundRect">
              <a:avLst>
                <a:gd name="adj" fmla="val -640000"/>
              </a:avLst>
            </a:prstGeom>
            <a:solidFill>
              <a:srgbClr val="111111"/>
            </a:solidFill>
            <a:ln/>
          </p:spPr>
          <p:txBody>
            <a:bodyPr/>
            <a:lstStyle/>
            <a:p>
              <a:endParaRPr lang="en-IN"/>
            </a:p>
          </p:txBody>
        </p:sp>
        <p:sp>
          <p:nvSpPr>
            <p:cNvPr id="13" name="Shape 10"/>
            <p:cNvSpPr/>
            <p:nvPr/>
          </p:nvSpPr>
          <p:spPr>
            <a:xfrm>
              <a:off x="5073008" y="993610"/>
              <a:ext cx="3548063" cy="19050"/>
            </a:xfrm>
            <a:prstGeom prst="roundRect">
              <a:avLst>
                <a:gd name="adj" fmla="val -4800000"/>
              </a:avLst>
            </a:prstGeom>
            <a:solidFill>
              <a:srgbClr val="111111"/>
            </a:solidFill>
            <a:ln/>
          </p:spPr>
          <p:txBody>
            <a:bodyPr/>
            <a:lstStyle/>
            <a:p>
              <a:endParaRPr lang="en-IN"/>
            </a:p>
          </p:txBody>
        </p:sp>
        <p:sp>
          <p:nvSpPr>
            <p:cNvPr id="14" name="Shape 11"/>
            <p:cNvSpPr/>
            <p:nvPr/>
          </p:nvSpPr>
          <p:spPr>
            <a:xfrm>
              <a:off x="5073008" y="1033050"/>
              <a:ext cx="3548063" cy="19050"/>
            </a:xfrm>
            <a:prstGeom prst="roundRect">
              <a:avLst>
                <a:gd name="adj" fmla="val -4800000"/>
              </a:avLst>
            </a:prstGeom>
            <a:solidFill>
              <a:srgbClr val="111111"/>
            </a:solidFill>
            <a:ln/>
          </p:spPr>
          <p:txBody>
            <a:bodyPr/>
            <a:lstStyle/>
            <a:p>
              <a:endParaRPr lang="en-IN"/>
            </a:p>
          </p:txBody>
        </p:sp>
        <p:sp>
          <p:nvSpPr>
            <p:cNvPr id="15" name="Shape 12"/>
            <p:cNvSpPr/>
            <p:nvPr/>
          </p:nvSpPr>
          <p:spPr>
            <a:xfrm>
              <a:off x="5073008" y="1072490"/>
              <a:ext cx="3548063" cy="19050"/>
            </a:xfrm>
            <a:prstGeom prst="roundRect">
              <a:avLst>
                <a:gd name="adj" fmla="val -4800000"/>
              </a:avLst>
            </a:prstGeom>
            <a:solidFill>
              <a:srgbClr val="111111"/>
            </a:solidFill>
            <a:ln/>
          </p:spPr>
          <p:txBody>
            <a:bodyPr/>
            <a:lstStyle/>
            <a:p>
              <a:endParaRPr lang="en-IN"/>
            </a:p>
          </p:txBody>
        </p:sp>
        <p:sp>
          <p:nvSpPr>
            <p:cNvPr id="16" name="Shape 13"/>
            <p:cNvSpPr/>
            <p:nvPr/>
          </p:nvSpPr>
          <p:spPr>
            <a:xfrm>
              <a:off x="5073008" y="1111930"/>
              <a:ext cx="3548063" cy="19050"/>
            </a:xfrm>
            <a:prstGeom prst="roundRect">
              <a:avLst>
                <a:gd name="adj" fmla="val -4800000"/>
              </a:avLst>
            </a:prstGeom>
            <a:solidFill>
              <a:srgbClr val="111111"/>
            </a:solidFill>
            <a:ln/>
          </p:spPr>
          <p:txBody>
            <a:bodyPr/>
            <a:lstStyle/>
            <a:p>
              <a:endParaRPr lang="en-IN"/>
            </a:p>
          </p:txBody>
        </p:sp>
        <p:pic>
          <p:nvPicPr>
            <p:cNvPr id="19" name="Image 1" descr="https://pitch-assets-ccb95893-de3f-4266-973c-20049231b248.s3.eu-west-1.amazonaws.com/4380107e-4061-4b53-9e4c-1bf9db528e39?pitch-bytes=173765&amp;pitch-content-type=image%2Fpng"/>
            <p:cNvPicPr>
              <a:picLocks noChangeAspect="1"/>
            </p:cNvPicPr>
            <p:nvPr/>
          </p:nvPicPr>
          <p:blipFill>
            <a:blip r:embed="rId4"/>
            <a:srcRect t="304" r="44238" b="1480"/>
            <a:stretch/>
          </p:blipFill>
          <p:spPr>
            <a:xfrm>
              <a:off x="4897021" y="1192155"/>
              <a:ext cx="3724050" cy="3568381"/>
            </a:xfrm>
            <a:prstGeom prst="rect">
              <a:avLst/>
            </a:prstGeom>
          </p:spPr>
        </p:pic>
        <p:sp>
          <p:nvSpPr>
            <p:cNvPr id="20" name="Text 15"/>
            <p:cNvSpPr/>
            <p:nvPr/>
          </p:nvSpPr>
          <p:spPr>
            <a:xfrm>
              <a:off x="5808593" y="711343"/>
              <a:ext cx="2743200" cy="182860"/>
            </a:xfrm>
            <a:prstGeom prst="rect">
              <a:avLst/>
            </a:prstGeom>
            <a:noFill/>
            <a:ln/>
          </p:spPr>
          <p:txBody>
            <a:bodyPr wrap="none" lIns="0" tIns="0" rIns="0" bIns="0" rtlCol="0" anchor="t">
              <a:spAutoFit/>
            </a:bodyPr>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heartrate_seconds_merged.csv</a:t>
              </a:r>
              <a:endParaRPr lang="en-US" sz="900" dirty="0"/>
            </a:p>
          </p:txBody>
        </p:sp>
      </p:grpSp>
      <p:grpSp>
        <p:nvGrpSpPr>
          <p:cNvPr id="2" name="Group 1">
            <a:extLst>
              <a:ext uri="{FF2B5EF4-FFF2-40B4-BE49-F238E27FC236}">
                <a16:creationId xmlns:a16="http://schemas.microsoft.com/office/drawing/2014/main" id="{7AC8E7F3-1DB3-587D-D738-3C5D9428492F}"/>
              </a:ext>
            </a:extLst>
          </p:cNvPr>
          <p:cNvGrpSpPr/>
          <p:nvPr/>
        </p:nvGrpSpPr>
        <p:grpSpPr>
          <a:xfrm>
            <a:off x="476517" y="711343"/>
            <a:ext cx="3811487" cy="4049193"/>
            <a:chOff x="476517" y="711343"/>
            <a:chExt cx="3811487" cy="4049193"/>
          </a:xfrm>
        </p:grpSpPr>
        <p:sp>
          <p:nvSpPr>
            <p:cNvPr id="3" name="Shape 0"/>
            <p:cNvSpPr/>
            <p:nvPr/>
          </p:nvSpPr>
          <p:spPr>
            <a:xfrm>
              <a:off x="476517" y="950536"/>
              <a:ext cx="3810000" cy="3810000"/>
            </a:xfrm>
            <a:prstGeom prst="roundRect">
              <a:avLst>
                <a:gd name="adj" fmla="val -24000"/>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4" name="Shape 1"/>
            <p:cNvSpPr/>
            <p:nvPr/>
          </p:nvSpPr>
          <p:spPr>
            <a:xfrm>
              <a:off x="478004" y="1164838"/>
              <a:ext cx="3810000" cy="19050"/>
            </a:xfrm>
            <a:prstGeom prst="roundRect">
              <a:avLst>
                <a:gd name="adj" fmla="val -4800000"/>
              </a:avLst>
            </a:prstGeom>
            <a:solidFill>
              <a:srgbClr val="111111"/>
            </a:solidFill>
            <a:ln/>
          </p:spPr>
          <p:txBody>
            <a:bodyPr/>
            <a:lstStyle/>
            <a:p>
              <a:endParaRPr lang="en-IN"/>
            </a:p>
          </p:txBody>
        </p:sp>
        <p:sp>
          <p:nvSpPr>
            <p:cNvPr id="5" name="Shape 2"/>
            <p:cNvSpPr/>
            <p:nvPr/>
          </p:nvSpPr>
          <p:spPr>
            <a:xfrm>
              <a:off x="520866" y="993610"/>
              <a:ext cx="142875" cy="142875"/>
            </a:xfrm>
            <a:prstGeom prst="roundRect">
              <a:avLst>
                <a:gd name="adj" fmla="val -640000"/>
              </a:avLst>
            </a:prstGeom>
            <a:solidFill>
              <a:srgbClr val="111111"/>
            </a:solidFill>
            <a:ln/>
          </p:spPr>
          <p:txBody>
            <a:bodyPr/>
            <a:lstStyle/>
            <a:p>
              <a:endParaRPr lang="en-IN"/>
            </a:p>
          </p:txBody>
        </p:sp>
        <p:sp>
          <p:nvSpPr>
            <p:cNvPr id="6" name="Shape 3"/>
            <p:cNvSpPr/>
            <p:nvPr/>
          </p:nvSpPr>
          <p:spPr>
            <a:xfrm>
              <a:off x="691202" y="993610"/>
              <a:ext cx="3548062" cy="19050"/>
            </a:xfrm>
            <a:prstGeom prst="roundRect">
              <a:avLst>
                <a:gd name="adj" fmla="val -4800000"/>
              </a:avLst>
            </a:prstGeom>
            <a:solidFill>
              <a:srgbClr val="111111"/>
            </a:solidFill>
            <a:ln/>
          </p:spPr>
          <p:txBody>
            <a:bodyPr/>
            <a:lstStyle/>
            <a:p>
              <a:endParaRPr lang="en-IN"/>
            </a:p>
          </p:txBody>
        </p:sp>
        <p:sp>
          <p:nvSpPr>
            <p:cNvPr id="7" name="Shape 4"/>
            <p:cNvSpPr/>
            <p:nvPr/>
          </p:nvSpPr>
          <p:spPr>
            <a:xfrm>
              <a:off x="691202" y="1033050"/>
              <a:ext cx="3548062" cy="19050"/>
            </a:xfrm>
            <a:prstGeom prst="roundRect">
              <a:avLst>
                <a:gd name="adj" fmla="val -4800000"/>
              </a:avLst>
            </a:prstGeom>
            <a:solidFill>
              <a:srgbClr val="111111"/>
            </a:solidFill>
            <a:ln/>
          </p:spPr>
          <p:txBody>
            <a:bodyPr/>
            <a:lstStyle/>
            <a:p>
              <a:endParaRPr lang="en-IN"/>
            </a:p>
          </p:txBody>
        </p:sp>
        <p:sp>
          <p:nvSpPr>
            <p:cNvPr id="8" name="Shape 5"/>
            <p:cNvSpPr/>
            <p:nvPr/>
          </p:nvSpPr>
          <p:spPr>
            <a:xfrm>
              <a:off x="691202" y="1072490"/>
              <a:ext cx="3548062" cy="19050"/>
            </a:xfrm>
            <a:prstGeom prst="roundRect">
              <a:avLst>
                <a:gd name="adj" fmla="val -4800000"/>
              </a:avLst>
            </a:prstGeom>
            <a:solidFill>
              <a:srgbClr val="111111"/>
            </a:solidFill>
            <a:ln/>
          </p:spPr>
          <p:txBody>
            <a:bodyPr/>
            <a:lstStyle/>
            <a:p>
              <a:endParaRPr lang="en-IN"/>
            </a:p>
          </p:txBody>
        </p:sp>
        <p:sp>
          <p:nvSpPr>
            <p:cNvPr id="9" name="Shape 6"/>
            <p:cNvSpPr/>
            <p:nvPr/>
          </p:nvSpPr>
          <p:spPr>
            <a:xfrm>
              <a:off x="691202" y="1111930"/>
              <a:ext cx="3548062" cy="19050"/>
            </a:xfrm>
            <a:prstGeom prst="roundRect">
              <a:avLst>
                <a:gd name="adj" fmla="val -4800000"/>
              </a:avLst>
            </a:prstGeom>
            <a:solidFill>
              <a:srgbClr val="111111"/>
            </a:solidFill>
            <a:ln/>
          </p:spPr>
          <p:txBody>
            <a:bodyPr/>
            <a:lstStyle/>
            <a:p>
              <a:endParaRPr lang="en-IN"/>
            </a:p>
          </p:txBody>
        </p:sp>
        <p:pic>
          <p:nvPicPr>
            <p:cNvPr id="18" name="Image 0" descr="https://pitch-assets-ccb95893-de3f-4266-973c-20049231b248.s3.eu-west-1.amazonaws.com/a2ada6a8-935e-4f06-bb5a-9cf9733a7034?pitch-bytes=159383&amp;pitch-content-type=image%2Fpng"/>
            <p:cNvPicPr>
              <a:picLocks noChangeAspect="1"/>
            </p:cNvPicPr>
            <p:nvPr/>
          </p:nvPicPr>
          <p:blipFill>
            <a:blip r:embed="rId5"/>
            <a:srcRect t="19" r="43820" b="19"/>
            <a:stretch/>
          </p:blipFill>
          <p:spPr>
            <a:xfrm>
              <a:off x="507748" y="1188449"/>
              <a:ext cx="3723224" cy="3572087"/>
            </a:xfrm>
            <a:prstGeom prst="rect">
              <a:avLst/>
            </a:prstGeom>
          </p:spPr>
        </p:pic>
        <p:sp>
          <p:nvSpPr>
            <p:cNvPr id="21" name="Text 16"/>
            <p:cNvSpPr/>
            <p:nvPr/>
          </p:nvSpPr>
          <p:spPr>
            <a:xfrm>
              <a:off x="1544856" y="711343"/>
              <a:ext cx="1828800" cy="182860"/>
            </a:xfrm>
            <a:prstGeom prst="rect">
              <a:avLst/>
            </a:prstGeom>
            <a:noFill/>
            <a:ln/>
          </p:spPr>
          <p:txBody>
            <a:bodyPr wrap="none" lIns="0" tIns="0" rIns="0" bIns="0" rtlCol="0" anchor="t">
              <a:spAutoFit/>
            </a:bodyPr>
            <a:lstStyle/>
            <a:p>
              <a:pPr algn="l">
                <a:lnSpc>
                  <a:spcPts val="1440"/>
                </a:lnSpc>
              </a:pPr>
              <a:r>
                <a:rPr lang="en-US" sz="900" b="0" dirty="0">
                  <a:solidFill>
                    <a:srgbClr val="111111"/>
                  </a:solidFill>
                  <a:latin typeface="IBM Plex Mono" pitchFamily="34" charset="0"/>
                  <a:ea typeface="IBM Plex Mono" pitchFamily="34" charset="-122"/>
                  <a:cs typeface="IBM Plex Mono" pitchFamily="34" charset="-120"/>
                </a:rPr>
                <a:t>dailyCalories_merged.csv</a:t>
              </a:r>
              <a:endParaRPr lang="en-US" sz="900" dirty="0"/>
            </a:p>
          </p:txBody>
        </p:sp>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BF5E8"/>
        </a:solidFill>
        <a:effectLst/>
      </p:bgPr>
    </p:bg>
    <p:spTree>
      <p:nvGrpSpPr>
        <p:cNvPr id="1" name=""/>
        <p:cNvGrpSpPr/>
        <p:nvPr/>
      </p:nvGrpSpPr>
      <p:grpSpPr>
        <a:xfrm>
          <a:off x="0" y="0"/>
          <a:ext cx="0" cy="0"/>
          <a:chOff x="0" y="0"/>
          <a:chExt cx="0" cy="0"/>
        </a:xfrm>
      </p:grpSpPr>
      <p:sp>
        <p:nvSpPr>
          <p:cNvPr id="16" name="Text 13"/>
          <p:cNvSpPr/>
          <p:nvPr/>
        </p:nvSpPr>
        <p:spPr>
          <a:xfrm>
            <a:off x="1840436" y="283083"/>
            <a:ext cx="5486400" cy="495300"/>
          </a:xfrm>
          <a:prstGeom prst="rect">
            <a:avLst/>
          </a:prstGeom>
          <a:noFill/>
          <a:ln/>
        </p:spPr>
        <p:txBody>
          <a:bodyPr wrap="square" lIns="0" tIns="0" rIns="0" bIns="0" rtlCol="0" anchor="t"/>
          <a:lstStyle/>
          <a:p>
            <a:pPr algn="ctr">
              <a:lnSpc>
                <a:spcPts val="3900"/>
              </a:lnSpc>
            </a:pPr>
            <a:r>
              <a:rPr lang="en-US" sz="3000" b="0" kern="0" spc="-36" dirty="0">
                <a:solidFill>
                  <a:srgbClr val="111111"/>
                </a:solidFill>
                <a:latin typeface="Book Antiqua" panose="02040602050305030304" pitchFamily="18" charset="0"/>
                <a:ea typeface="Libre Caslon Text" pitchFamily="34" charset="-122"/>
                <a:cs typeface="Libre Caslon Text" pitchFamily="34" charset="-120"/>
              </a:rPr>
              <a:t>DATA CLEANING</a:t>
            </a:r>
            <a:endParaRPr lang="en-US" sz="3000" dirty="0">
              <a:latin typeface="Book Antiqua" panose="02040602050305030304" pitchFamily="18" charset="0"/>
            </a:endParaRPr>
          </a:p>
        </p:txBody>
      </p:sp>
      <p:grpSp>
        <p:nvGrpSpPr>
          <p:cNvPr id="25" name="Group 24">
            <a:extLst>
              <a:ext uri="{FF2B5EF4-FFF2-40B4-BE49-F238E27FC236}">
                <a16:creationId xmlns:a16="http://schemas.microsoft.com/office/drawing/2014/main" id="{DF124750-5AEB-9368-72E1-933CD71764D4}"/>
              </a:ext>
            </a:extLst>
          </p:cNvPr>
          <p:cNvGrpSpPr/>
          <p:nvPr/>
        </p:nvGrpSpPr>
        <p:grpSpPr>
          <a:xfrm>
            <a:off x="735188" y="915713"/>
            <a:ext cx="5601592" cy="2972532"/>
            <a:chOff x="735188" y="915713"/>
            <a:chExt cx="5601592" cy="2972532"/>
          </a:xfrm>
        </p:grpSpPr>
        <p:sp>
          <p:nvSpPr>
            <p:cNvPr id="3" name="Shape 0"/>
            <p:cNvSpPr/>
            <p:nvPr/>
          </p:nvSpPr>
          <p:spPr>
            <a:xfrm>
              <a:off x="735188" y="915713"/>
              <a:ext cx="5297574" cy="2972532"/>
            </a:xfrm>
            <a:prstGeom prst="roundRect">
              <a:avLst>
                <a:gd name="adj" fmla="val -30762"/>
              </a:avLst>
            </a:prstGeom>
            <a:solidFill>
              <a:srgbClr val="FFFFFF"/>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sp>
          <p:nvSpPr>
            <p:cNvPr id="4" name="Shape 1"/>
            <p:cNvSpPr/>
            <p:nvPr/>
          </p:nvSpPr>
          <p:spPr>
            <a:xfrm>
              <a:off x="747449" y="1153427"/>
              <a:ext cx="5287483" cy="20181"/>
            </a:xfrm>
            <a:prstGeom prst="roundRect">
              <a:avLst>
                <a:gd name="adj" fmla="val -4530994"/>
              </a:avLst>
            </a:prstGeom>
            <a:solidFill>
              <a:srgbClr val="111111"/>
            </a:solidFill>
            <a:ln/>
          </p:spPr>
          <p:txBody>
            <a:bodyPr/>
            <a:lstStyle/>
            <a:p>
              <a:endParaRPr lang="en-IN"/>
            </a:p>
          </p:txBody>
        </p:sp>
        <p:sp>
          <p:nvSpPr>
            <p:cNvPr id="5" name="Shape 2"/>
            <p:cNvSpPr/>
            <p:nvPr/>
          </p:nvSpPr>
          <p:spPr>
            <a:xfrm>
              <a:off x="792856" y="972031"/>
              <a:ext cx="151359" cy="151359"/>
            </a:xfrm>
            <a:prstGeom prst="roundRect">
              <a:avLst>
                <a:gd name="adj" fmla="val -604127"/>
              </a:avLst>
            </a:prstGeom>
            <a:solidFill>
              <a:srgbClr val="111111"/>
            </a:solidFill>
            <a:ln/>
          </p:spPr>
          <p:txBody>
            <a:bodyPr/>
            <a:lstStyle/>
            <a:p>
              <a:endParaRPr lang="en-IN"/>
            </a:p>
          </p:txBody>
        </p:sp>
        <p:sp>
          <p:nvSpPr>
            <p:cNvPr id="6" name="Shape 3"/>
            <p:cNvSpPr/>
            <p:nvPr/>
          </p:nvSpPr>
          <p:spPr>
            <a:xfrm>
              <a:off x="973307" y="972031"/>
              <a:ext cx="5020082" cy="20181"/>
            </a:xfrm>
            <a:prstGeom prst="roundRect">
              <a:avLst>
                <a:gd name="adj" fmla="val -4530994"/>
              </a:avLst>
            </a:prstGeom>
            <a:solidFill>
              <a:srgbClr val="111111"/>
            </a:solidFill>
            <a:ln/>
          </p:spPr>
          <p:txBody>
            <a:bodyPr/>
            <a:lstStyle/>
            <a:p>
              <a:endParaRPr lang="en-IN"/>
            </a:p>
          </p:txBody>
        </p:sp>
        <p:sp>
          <p:nvSpPr>
            <p:cNvPr id="7" name="Shape 4"/>
            <p:cNvSpPr/>
            <p:nvPr/>
          </p:nvSpPr>
          <p:spPr>
            <a:xfrm>
              <a:off x="973307" y="1013813"/>
              <a:ext cx="5020082" cy="20181"/>
            </a:xfrm>
            <a:prstGeom prst="roundRect">
              <a:avLst>
                <a:gd name="adj" fmla="val -4530994"/>
              </a:avLst>
            </a:prstGeom>
            <a:solidFill>
              <a:srgbClr val="111111"/>
            </a:solidFill>
            <a:ln/>
          </p:spPr>
          <p:txBody>
            <a:bodyPr/>
            <a:lstStyle/>
            <a:p>
              <a:endParaRPr lang="en-IN"/>
            </a:p>
          </p:txBody>
        </p:sp>
        <p:sp>
          <p:nvSpPr>
            <p:cNvPr id="8" name="Shape 5"/>
            <p:cNvSpPr/>
            <p:nvPr/>
          </p:nvSpPr>
          <p:spPr>
            <a:xfrm>
              <a:off x="973307" y="1055594"/>
              <a:ext cx="5020082" cy="20181"/>
            </a:xfrm>
            <a:prstGeom prst="roundRect">
              <a:avLst>
                <a:gd name="adj" fmla="val -4530994"/>
              </a:avLst>
            </a:prstGeom>
            <a:solidFill>
              <a:srgbClr val="111111"/>
            </a:solidFill>
            <a:ln/>
          </p:spPr>
          <p:txBody>
            <a:bodyPr/>
            <a:lstStyle/>
            <a:p>
              <a:endParaRPr lang="en-IN"/>
            </a:p>
          </p:txBody>
        </p:sp>
        <p:sp>
          <p:nvSpPr>
            <p:cNvPr id="9" name="Shape 6"/>
            <p:cNvSpPr/>
            <p:nvPr/>
          </p:nvSpPr>
          <p:spPr>
            <a:xfrm>
              <a:off x="973307" y="1097376"/>
              <a:ext cx="5020082" cy="20181"/>
            </a:xfrm>
            <a:prstGeom prst="roundRect">
              <a:avLst>
                <a:gd name="adj" fmla="val -4530994"/>
              </a:avLst>
            </a:prstGeom>
            <a:solidFill>
              <a:srgbClr val="111111"/>
            </a:solidFill>
            <a:ln/>
          </p:spPr>
          <p:txBody>
            <a:bodyPr/>
            <a:lstStyle/>
            <a:p>
              <a:endParaRPr lang="en-IN"/>
            </a:p>
          </p:txBody>
        </p:sp>
        <p:sp>
          <p:nvSpPr>
            <p:cNvPr id="11" name="Shape 8"/>
            <p:cNvSpPr/>
            <p:nvPr/>
          </p:nvSpPr>
          <p:spPr>
            <a:xfrm>
              <a:off x="5768023" y="2691745"/>
              <a:ext cx="151359" cy="151359"/>
            </a:xfrm>
            <a:prstGeom prst="roundRect">
              <a:avLst>
                <a:gd name="adj" fmla="val -604127"/>
              </a:avLst>
            </a:prstGeom>
            <a:solidFill>
              <a:srgbClr val="111111"/>
            </a:solidFill>
            <a:ln/>
          </p:spPr>
          <p:txBody>
            <a:bodyPr/>
            <a:lstStyle/>
            <a:p>
              <a:endParaRPr lang="en-IN"/>
            </a:p>
          </p:txBody>
        </p:sp>
        <p:pic>
          <p:nvPicPr>
            <p:cNvPr id="17" name="Image 0" descr="https://pitch-assets-ccb95893-de3f-4266-973c-20049231b248.s3.eu-west-1.amazonaws.com/c0a5a292-12fc-48f9-8b52-0ae0b8821d81?pitch-bytes=62814&amp;pitch-content-type=image%2Fpng"/>
            <p:cNvPicPr>
              <a:picLocks noChangeAspect="1"/>
            </p:cNvPicPr>
            <p:nvPr/>
          </p:nvPicPr>
          <p:blipFill>
            <a:blip r:embed="rId4"/>
            <a:srcRect b="3344"/>
            <a:stretch/>
          </p:blipFill>
          <p:spPr>
            <a:xfrm>
              <a:off x="793549" y="1498766"/>
              <a:ext cx="3421825" cy="587689"/>
            </a:xfrm>
            <a:prstGeom prst="rect">
              <a:avLst/>
            </a:prstGeom>
          </p:spPr>
        </p:pic>
        <p:pic>
          <p:nvPicPr>
            <p:cNvPr id="18" name="Image 1" descr="https://pitch-assets-ccb95893-de3f-4266-973c-20049231b248.s3.eu-west-1.amazonaws.com/6fcf51f8-b568-43f0-9228-a3646b2e563f?pitch-bytes=195460&amp;pitch-content-type=image%2Fpng"/>
            <p:cNvPicPr>
              <a:picLocks noChangeAspect="1"/>
            </p:cNvPicPr>
            <p:nvPr/>
          </p:nvPicPr>
          <p:blipFill>
            <a:blip r:embed="rId5"/>
            <a:srcRect/>
            <a:stretch/>
          </p:blipFill>
          <p:spPr>
            <a:xfrm>
              <a:off x="810704" y="2647740"/>
              <a:ext cx="5186072" cy="1137797"/>
            </a:xfrm>
            <a:prstGeom prst="rect">
              <a:avLst/>
            </a:prstGeom>
          </p:spPr>
        </p:pic>
        <p:sp>
          <p:nvSpPr>
            <p:cNvPr id="21" name="Text 15"/>
            <p:cNvSpPr/>
            <p:nvPr/>
          </p:nvSpPr>
          <p:spPr>
            <a:xfrm>
              <a:off x="850380" y="1242045"/>
              <a:ext cx="5486400" cy="243830"/>
            </a:xfrm>
            <a:prstGeom prst="rect">
              <a:avLst/>
            </a:prstGeom>
            <a:noFill/>
            <a:ln/>
          </p:spPr>
          <p:txBody>
            <a:bodyPr wrap="square" lIns="0" tIns="0" rIns="0" bIns="0" rtlCol="0" anchor="t"/>
            <a:lstStyle/>
            <a:p>
              <a:pPr algn="l">
                <a:lnSpc>
                  <a:spcPts val="1920"/>
                </a:lnSpc>
              </a:pPr>
              <a:r>
                <a:rPr lang="en-US" sz="1200" b="1" i="1" dirty="0">
                  <a:solidFill>
                    <a:srgbClr val="FF0000"/>
                  </a:solidFill>
                  <a:latin typeface="IBM Plex Mono" pitchFamily="34" charset="0"/>
                  <a:ea typeface="IBM Plex Mono" pitchFamily="34" charset="-122"/>
                  <a:cs typeface="IBM Plex Mono" pitchFamily="34" charset="-120"/>
                </a:rPr>
                <a:t>De-duplicating and Removing Null Values</a:t>
              </a:r>
              <a:endParaRPr lang="en-US" sz="1200" dirty="0"/>
            </a:p>
          </p:txBody>
        </p:sp>
        <p:sp>
          <p:nvSpPr>
            <p:cNvPr id="22" name="Text 16"/>
            <p:cNvSpPr/>
            <p:nvPr/>
          </p:nvSpPr>
          <p:spPr>
            <a:xfrm>
              <a:off x="850380" y="2347411"/>
              <a:ext cx="5486400" cy="243830"/>
            </a:xfrm>
            <a:prstGeom prst="rect">
              <a:avLst/>
            </a:prstGeom>
            <a:noFill/>
            <a:ln/>
          </p:spPr>
          <p:txBody>
            <a:bodyPr wrap="square" lIns="0" tIns="0" rIns="0" bIns="0" rtlCol="0" anchor="t"/>
            <a:lstStyle/>
            <a:p>
              <a:pPr algn="l">
                <a:lnSpc>
                  <a:spcPts val="1920"/>
                </a:lnSpc>
              </a:pPr>
              <a:r>
                <a:rPr lang="en-US" sz="1200" b="1" i="1" dirty="0">
                  <a:solidFill>
                    <a:srgbClr val="FF0000"/>
                  </a:solidFill>
                  <a:latin typeface="IBM Plex Mono" pitchFamily="34" charset="0"/>
                  <a:ea typeface="IBM Plex Mono" pitchFamily="34" charset="-122"/>
                  <a:cs typeface="IBM Plex Mono" pitchFamily="34" charset="-120"/>
                </a:rPr>
                <a:t>Formatting</a:t>
              </a:r>
              <a:endParaRPr lang="en-US" sz="1200" dirty="0"/>
            </a:p>
          </p:txBody>
        </p:sp>
      </p:grpSp>
      <p:grpSp>
        <p:nvGrpSpPr>
          <p:cNvPr id="24" name="Group 23">
            <a:extLst>
              <a:ext uri="{FF2B5EF4-FFF2-40B4-BE49-F238E27FC236}">
                <a16:creationId xmlns:a16="http://schemas.microsoft.com/office/drawing/2014/main" id="{54669B54-CF3D-C5C3-3490-ADDC86EAE774}"/>
              </a:ext>
            </a:extLst>
          </p:cNvPr>
          <p:cNvGrpSpPr/>
          <p:nvPr/>
        </p:nvGrpSpPr>
        <p:grpSpPr>
          <a:xfrm>
            <a:off x="5614180" y="2838463"/>
            <a:ext cx="2789622" cy="1917217"/>
            <a:chOff x="5614180" y="2838463"/>
            <a:chExt cx="2789622" cy="1917217"/>
          </a:xfrm>
        </p:grpSpPr>
        <p:sp>
          <p:nvSpPr>
            <p:cNvPr id="10" name="Shape 7"/>
            <p:cNvSpPr/>
            <p:nvPr/>
          </p:nvSpPr>
          <p:spPr>
            <a:xfrm>
              <a:off x="5615755" y="3065490"/>
              <a:ext cx="2774920" cy="20181"/>
            </a:xfrm>
            <a:prstGeom prst="roundRect">
              <a:avLst>
                <a:gd name="adj" fmla="val -4530994"/>
              </a:avLst>
            </a:prstGeom>
            <a:solidFill>
              <a:srgbClr val="111111"/>
            </a:solidFill>
            <a:ln/>
          </p:spPr>
          <p:txBody>
            <a:bodyPr/>
            <a:lstStyle/>
            <a:p>
              <a:endParaRPr lang="en-IN"/>
            </a:p>
          </p:txBody>
        </p:sp>
        <p:sp>
          <p:nvSpPr>
            <p:cNvPr id="12" name="Shape 9"/>
            <p:cNvSpPr/>
            <p:nvPr/>
          </p:nvSpPr>
          <p:spPr>
            <a:xfrm>
              <a:off x="5841613" y="2884094"/>
              <a:ext cx="2497428" cy="20181"/>
            </a:xfrm>
            <a:prstGeom prst="roundRect">
              <a:avLst>
                <a:gd name="adj" fmla="val -4530994"/>
              </a:avLst>
            </a:prstGeom>
            <a:solidFill>
              <a:srgbClr val="111111"/>
            </a:solidFill>
            <a:ln/>
          </p:spPr>
          <p:txBody>
            <a:bodyPr/>
            <a:lstStyle/>
            <a:p>
              <a:endParaRPr lang="en-IN"/>
            </a:p>
          </p:txBody>
        </p:sp>
        <p:sp>
          <p:nvSpPr>
            <p:cNvPr id="13" name="Shape 10"/>
            <p:cNvSpPr/>
            <p:nvPr/>
          </p:nvSpPr>
          <p:spPr>
            <a:xfrm>
              <a:off x="5841613" y="2925876"/>
              <a:ext cx="2497428" cy="20181"/>
            </a:xfrm>
            <a:prstGeom prst="roundRect">
              <a:avLst>
                <a:gd name="adj" fmla="val -4530994"/>
              </a:avLst>
            </a:prstGeom>
            <a:solidFill>
              <a:srgbClr val="111111"/>
            </a:solidFill>
            <a:ln/>
          </p:spPr>
          <p:txBody>
            <a:bodyPr/>
            <a:lstStyle/>
            <a:p>
              <a:endParaRPr lang="en-IN"/>
            </a:p>
          </p:txBody>
        </p:sp>
        <p:sp>
          <p:nvSpPr>
            <p:cNvPr id="14" name="Shape 11"/>
            <p:cNvSpPr/>
            <p:nvPr/>
          </p:nvSpPr>
          <p:spPr>
            <a:xfrm>
              <a:off x="5841613" y="2967658"/>
              <a:ext cx="2497428" cy="20181"/>
            </a:xfrm>
            <a:prstGeom prst="roundRect">
              <a:avLst>
                <a:gd name="adj" fmla="val -4530994"/>
              </a:avLst>
            </a:prstGeom>
            <a:solidFill>
              <a:srgbClr val="111111"/>
            </a:solidFill>
            <a:ln/>
          </p:spPr>
          <p:txBody>
            <a:bodyPr/>
            <a:lstStyle/>
            <a:p>
              <a:endParaRPr lang="en-IN"/>
            </a:p>
          </p:txBody>
        </p:sp>
        <p:sp>
          <p:nvSpPr>
            <p:cNvPr id="15" name="Shape 12"/>
            <p:cNvSpPr/>
            <p:nvPr/>
          </p:nvSpPr>
          <p:spPr>
            <a:xfrm>
              <a:off x="5841613" y="3009440"/>
              <a:ext cx="2497428" cy="20181"/>
            </a:xfrm>
            <a:prstGeom prst="roundRect">
              <a:avLst>
                <a:gd name="adj" fmla="val -4530994"/>
              </a:avLst>
            </a:prstGeom>
            <a:solidFill>
              <a:srgbClr val="111111"/>
            </a:solidFill>
            <a:ln/>
          </p:spPr>
          <p:txBody>
            <a:bodyPr/>
            <a:lstStyle/>
            <a:p>
              <a:endParaRPr lang="en-IN"/>
            </a:p>
          </p:txBody>
        </p:sp>
        <p:sp>
          <p:nvSpPr>
            <p:cNvPr id="19" name="Shape 14"/>
            <p:cNvSpPr/>
            <p:nvPr/>
          </p:nvSpPr>
          <p:spPr>
            <a:xfrm>
              <a:off x="5614180" y="2838463"/>
              <a:ext cx="2774920" cy="1917217"/>
            </a:xfrm>
            <a:prstGeom prst="roundRect">
              <a:avLst>
                <a:gd name="adj" fmla="val -47694"/>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pic>
          <p:nvPicPr>
            <p:cNvPr id="20" name="Image 2" descr="https://pitch-assets-ccb95893-de3f-4266-973c-20049231b248.s3.eu-west-1.amazonaws.com/f34f05e2-aab0-480d-b882-b7c80f2ee1a6?pitch-bytes=3663040&amp;pitch-content-type=image%2Fpng"/>
            <p:cNvPicPr>
              <a:picLocks noChangeAspect="1"/>
            </p:cNvPicPr>
            <p:nvPr/>
          </p:nvPicPr>
          <p:blipFill>
            <a:blip r:embed="rId6"/>
            <a:srcRect b="749"/>
            <a:stretch/>
          </p:blipFill>
          <p:spPr>
            <a:xfrm>
              <a:off x="5628882" y="2852197"/>
              <a:ext cx="2774920" cy="1903483"/>
            </a:xfrm>
            <a:prstGeom prst="rect">
              <a:avLst/>
            </a:prstGeom>
          </p:spPr>
        </p:pic>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BF5E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44E3559-DF6D-9028-4E6C-8F05940504B7}"/>
              </a:ext>
            </a:extLst>
          </p:cNvPr>
          <p:cNvGrpSpPr/>
          <p:nvPr/>
        </p:nvGrpSpPr>
        <p:grpSpPr>
          <a:xfrm>
            <a:off x="476517" y="820713"/>
            <a:ext cx="4287737" cy="3810000"/>
            <a:chOff x="476517" y="820713"/>
            <a:chExt cx="4287737" cy="3810000"/>
          </a:xfrm>
        </p:grpSpPr>
        <p:sp>
          <p:nvSpPr>
            <p:cNvPr id="3" name="Text 0"/>
            <p:cNvSpPr/>
            <p:nvPr/>
          </p:nvSpPr>
          <p:spPr>
            <a:xfrm>
              <a:off x="476517" y="820713"/>
              <a:ext cx="4286250" cy="3810000"/>
            </a:xfrm>
            <a:prstGeom prst="roundRect">
              <a:avLst>
                <a:gd name="adj" fmla="val -24000"/>
              </a:avLst>
            </a:prstGeom>
            <a:solidFill>
              <a:srgbClr val="FFFFFF"/>
            </a:solidFill>
            <a:ln w="21167">
              <a:solidFill>
                <a:srgbClr val="111111"/>
              </a:solidFill>
            </a:ln>
            <a:effectLst>
              <a:outerShdw blurRad="3175" dist="50800" dir="2700000" algn="bl" rotWithShape="0">
                <a:srgbClr val="000000">
                  <a:alpha val="100000"/>
                </a:srgbClr>
              </a:outerShdw>
            </a:effectLst>
          </p:spPr>
          <p:txBody>
            <a:bodyPr wrap="square" lIns="238125" tIns="449792" rIns="238125" bIns="449792" rtlCol="0" anchor="ctr"/>
            <a:lstStyle/>
            <a:p>
              <a:pPr algn="ctr">
                <a:lnSpc>
                  <a:spcPts val="1440"/>
                </a:lnSpc>
              </a:pPr>
              <a:endParaRPr lang="en-US" sz="900" dirty="0"/>
            </a:p>
          </p:txBody>
        </p:sp>
        <p:sp>
          <p:nvSpPr>
            <p:cNvPr id="4" name="Shape 1"/>
            <p:cNvSpPr/>
            <p:nvPr/>
          </p:nvSpPr>
          <p:spPr>
            <a:xfrm>
              <a:off x="478004" y="1035015"/>
              <a:ext cx="4286250" cy="19050"/>
            </a:xfrm>
            <a:prstGeom prst="roundRect">
              <a:avLst>
                <a:gd name="adj" fmla="val -4800000"/>
              </a:avLst>
            </a:prstGeom>
            <a:solidFill>
              <a:srgbClr val="111111"/>
            </a:solidFill>
            <a:ln/>
          </p:spPr>
          <p:txBody>
            <a:bodyPr/>
            <a:lstStyle/>
            <a:p>
              <a:endParaRPr lang="en-IN"/>
            </a:p>
          </p:txBody>
        </p:sp>
        <p:sp>
          <p:nvSpPr>
            <p:cNvPr id="5" name="Shape 2"/>
            <p:cNvSpPr/>
            <p:nvPr/>
          </p:nvSpPr>
          <p:spPr>
            <a:xfrm>
              <a:off x="520866" y="863787"/>
              <a:ext cx="142875" cy="142875"/>
            </a:xfrm>
            <a:prstGeom prst="roundRect">
              <a:avLst>
                <a:gd name="adj" fmla="val -640000"/>
              </a:avLst>
            </a:prstGeom>
            <a:solidFill>
              <a:srgbClr val="111111"/>
            </a:solidFill>
            <a:ln/>
          </p:spPr>
          <p:txBody>
            <a:bodyPr/>
            <a:lstStyle/>
            <a:p>
              <a:endParaRPr lang="en-IN"/>
            </a:p>
          </p:txBody>
        </p:sp>
        <p:sp>
          <p:nvSpPr>
            <p:cNvPr id="6" name="Shape 3"/>
            <p:cNvSpPr/>
            <p:nvPr/>
          </p:nvSpPr>
          <p:spPr>
            <a:xfrm>
              <a:off x="691202" y="863787"/>
              <a:ext cx="4024313" cy="19050"/>
            </a:xfrm>
            <a:prstGeom prst="roundRect">
              <a:avLst>
                <a:gd name="adj" fmla="val -4800000"/>
              </a:avLst>
            </a:prstGeom>
            <a:solidFill>
              <a:srgbClr val="111111"/>
            </a:solidFill>
            <a:ln/>
          </p:spPr>
          <p:txBody>
            <a:bodyPr/>
            <a:lstStyle/>
            <a:p>
              <a:endParaRPr lang="en-IN"/>
            </a:p>
          </p:txBody>
        </p:sp>
        <p:sp>
          <p:nvSpPr>
            <p:cNvPr id="7" name="Shape 4"/>
            <p:cNvSpPr/>
            <p:nvPr/>
          </p:nvSpPr>
          <p:spPr>
            <a:xfrm>
              <a:off x="691202" y="903227"/>
              <a:ext cx="4024313" cy="19050"/>
            </a:xfrm>
            <a:prstGeom prst="roundRect">
              <a:avLst>
                <a:gd name="adj" fmla="val -4800000"/>
              </a:avLst>
            </a:prstGeom>
            <a:solidFill>
              <a:srgbClr val="111111"/>
            </a:solidFill>
            <a:ln/>
          </p:spPr>
          <p:txBody>
            <a:bodyPr/>
            <a:lstStyle/>
            <a:p>
              <a:endParaRPr lang="en-IN"/>
            </a:p>
          </p:txBody>
        </p:sp>
        <p:sp>
          <p:nvSpPr>
            <p:cNvPr id="8" name="Shape 5"/>
            <p:cNvSpPr/>
            <p:nvPr/>
          </p:nvSpPr>
          <p:spPr>
            <a:xfrm>
              <a:off x="691202" y="942667"/>
              <a:ext cx="4024313" cy="19050"/>
            </a:xfrm>
            <a:prstGeom prst="roundRect">
              <a:avLst>
                <a:gd name="adj" fmla="val -4800000"/>
              </a:avLst>
            </a:prstGeom>
            <a:solidFill>
              <a:srgbClr val="111111"/>
            </a:solidFill>
            <a:ln/>
          </p:spPr>
          <p:txBody>
            <a:bodyPr/>
            <a:lstStyle/>
            <a:p>
              <a:endParaRPr lang="en-IN"/>
            </a:p>
          </p:txBody>
        </p:sp>
        <p:sp>
          <p:nvSpPr>
            <p:cNvPr id="9" name="Shape 6"/>
            <p:cNvSpPr/>
            <p:nvPr/>
          </p:nvSpPr>
          <p:spPr>
            <a:xfrm>
              <a:off x="691202" y="982107"/>
              <a:ext cx="4024313" cy="19050"/>
            </a:xfrm>
            <a:prstGeom prst="roundRect">
              <a:avLst>
                <a:gd name="adj" fmla="val -4800000"/>
              </a:avLst>
            </a:prstGeom>
            <a:solidFill>
              <a:srgbClr val="111111"/>
            </a:solidFill>
            <a:ln/>
          </p:spPr>
          <p:txBody>
            <a:bodyPr/>
            <a:lstStyle/>
            <a:p>
              <a:endParaRPr lang="en-IN"/>
            </a:p>
          </p:txBody>
        </p:sp>
        <p:pic>
          <p:nvPicPr>
            <p:cNvPr id="18" name="Image 0" descr="https://pitch-assets-ccb95893-de3f-4266-973c-20049231b248.s3.eu-west-1.amazonaws.com/835d44d1-1221-41c9-8af1-654d73563b45?pitch-bytes=228375&amp;pitch-content-type=image%2Fpng"/>
            <p:cNvPicPr>
              <a:picLocks noChangeAspect="1"/>
            </p:cNvPicPr>
            <p:nvPr/>
          </p:nvPicPr>
          <p:blipFill>
            <a:blip r:embed="rId4"/>
            <a:srcRect t="3864" r="37152" b="27646"/>
            <a:stretch/>
          </p:blipFill>
          <p:spPr>
            <a:xfrm>
              <a:off x="592110" y="1629383"/>
              <a:ext cx="3723051" cy="2323159"/>
            </a:xfrm>
            <a:prstGeom prst="rect">
              <a:avLst/>
            </a:prstGeom>
          </p:spPr>
        </p:pic>
        <p:pic>
          <p:nvPicPr>
            <p:cNvPr id="20" name="Image 2" descr="https://pitch-assets-ccb95893-de3f-4266-973c-20049231b248.s3.eu-west-1.amazonaws.com/835d44d1-1221-41c9-8af1-654d73563b45?pitch-bytes=228375&amp;pitch-content-type=image%2Fpng"/>
            <p:cNvPicPr>
              <a:picLocks noChangeAspect="1"/>
            </p:cNvPicPr>
            <p:nvPr/>
          </p:nvPicPr>
          <p:blipFill>
            <a:blip r:embed="rId4"/>
            <a:srcRect t="72908"/>
            <a:stretch/>
          </p:blipFill>
          <p:spPr>
            <a:xfrm>
              <a:off x="589411" y="3954650"/>
              <a:ext cx="3725750" cy="577963"/>
            </a:xfrm>
            <a:prstGeom prst="rect">
              <a:avLst/>
            </a:prstGeom>
          </p:spPr>
        </p:pic>
        <p:sp>
          <p:nvSpPr>
            <p:cNvPr id="21" name="Text 15"/>
            <p:cNvSpPr/>
            <p:nvPr/>
          </p:nvSpPr>
          <p:spPr>
            <a:xfrm>
              <a:off x="872382" y="1107494"/>
              <a:ext cx="3486903" cy="426641"/>
            </a:xfrm>
            <a:prstGeom prst="rect">
              <a:avLst/>
            </a:prstGeom>
            <a:noFill/>
            <a:ln/>
          </p:spPr>
          <p:txBody>
            <a:bodyPr wrap="square" lIns="0" tIns="0" rIns="0" bIns="0" rtlCol="0" anchor="t"/>
            <a:lstStyle/>
            <a:p>
              <a:pPr algn="ctr">
                <a:lnSpc>
                  <a:spcPts val="1680"/>
                </a:lnSpc>
              </a:pPr>
              <a:r>
                <a:rPr lang="en-US" sz="1100" b="1" dirty="0">
                  <a:solidFill>
                    <a:srgbClr val="FF0000"/>
                  </a:solidFill>
                  <a:latin typeface="IBM Plex Mono" pitchFamily="34" charset="0"/>
                  <a:ea typeface="IBM Plex Mono" pitchFamily="34" charset="-122"/>
                  <a:cs typeface="IBM Plex Mono" pitchFamily="34" charset="-120"/>
                </a:rPr>
                <a:t>What is the total number of recorded users in each of the datasets?</a:t>
              </a:r>
              <a:endParaRPr lang="en-US" sz="1050" dirty="0"/>
            </a:p>
          </p:txBody>
        </p:sp>
      </p:grpSp>
      <p:sp>
        <p:nvSpPr>
          <p:cNvPr id="17" name="Text 14"/>
          <p:cNvSpPr/>
          <p:nvPr/>
        </p:nvSpPr>
        <p:spPr>
          <a:xfrm>
            <a:off x="1840436" y="283083"/>
            <a:ext cx="5486400" cy="495300"/>
          </a:xfrm>
          <a:prstGeom prst="rect">
            <a:avLst/>
          </a:prstGeom>
          <a:noFill/>
          <a:ln/>
        </p:spPr>
        <p:txBody>
          <a:bodyPr wrap="square" lIns="0" tIns="0" rIns="0" bIns="0" rtlCol="0" anchor="t"/>
          <a:lstStyle/>
          <a:p>
            <a:pPr algn="ctr">
              <a:lnSpc>
                <a:spcPts val="3900"/>
              </a:lnSpc>
            </a:pPr>
            <a:r>
              <a:rPr lang="en-US" sz="3000" b="0" kern="0" spc="-36" dirty="0">
                <a:solidFill>
                  <a:srgbClr val="111111"/>
                </a:solidFill>
                <a:latin typeface="Book Antiqua" panose="02040602050305030304" pitchFamily="18" charset="0"/>
                <a:ea typeface="Libre Caslon Text" pitchFamily="34" charset="-122"/>
                <a:cs typeface="Libre Caslon Text" pitchFamily="34" charset="-120"/>
              </a:rPr>
              <a:t>DATA ANALYSIS</a:t>
            </a:r>
            <a:endParaRPr lang="en-US" sz="3000" dirty="0">
              <a:latin typeface="Book Antiqua" panose="02040602050305030304" pitchFamily="18" charset="0"/>
            </a:endParaRPr>
          </a:p>
        </p:txBody>
      </p:sp>
      <p:grpSp>
        <p:nvGrpSpPr>
          <p:cNvPr id="29" name="Group 28">
            <a:extLst>
              <a:ext uri="{FF2B5EF4-FFF2-40B4-BE49-F238E27FC236}">
                <a16:creationId xmlns:a16="http://schemas.microsoft.com/office/drawing/2014/main" id="{EB8B1D74-4BF5-C146-DB1C-43F85DBB87FB}"/>
              </a:ext>
            </a:extLst>
          </p:cNvPr>
          <p:cNvGrpSpPr/>
          <p:nvPr/>
        </p:nvGrpSpPr>
        <p:grpSpPr>
          <a:xfrm>
            <a:off x="5584642" y="3176199"/>
            <a:ext cx="2313341" cy="1701369"/>
            <a:chOff x="5584642" y="3176199"/>
            <a:chExt cx="2313341" cy="1701369"/>
          </a:xfrm>
        </p:grpSpPr>
        <p:sp>
          <p:nvSpPr>
            <p:cNvPr id="23" name="Shape 17"/>
            <p:cNvSpPr/>
            <p:nvPr/>
          </p:nvSpPr>
          <p:spPr>
            <a:xfrm>
              <a:off x="5584642" y="3201175"/>
              <a:ext cx="2313340" cy="1676393"/>
            </a:xfrm>
            <a:prstGeom prst="roundRect">
              <a:avLst>
                <a:gd name="adj" fmla="val -54546"/>
              </a:avLst>
            </a:prstGeom>
            <a:solidFill>
              <a:srgbClr val="F8F6F4"/>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a:p>
          </p:txBody>
        </p:sp>
        <p:pic>
          <p:nvPicPr>
            <p:cNvPr id="24" name="Image 3" descr="https://pitch-assets-ccb95893-de3f-4266-973c-20049231b248.s3.eu-west-1.amazonaws.com/3c53157b-38be-40e2-80b9-5e1cdb82c590?pitch-bytes=4545910&amp;pitch-content-type=image%2Fpng"/>
            <p:cNvPicPr>
              <a:picLocks noChangeAspect="1"/>
            </p:cNvPicPr>
            <p:nvPr/>
          </p:nvPicPr>
          <p:blipFill>
            <a:blip r:embed="rId5"/>
            <a:srcRect l="10939" r="10939"/>
            <a:stretch/>
          </p:blipFill>
          <p:spPr>
            <a:xfrm>
              <a:off x="5586263" y="3176199"/>
              <a:ext cx="2311720" cy="1701369"/>
            </a:xfrm>
            <a:prstGeom prst="rect">
              <a:avLst/>
            </a:prstGeom>
          </p:spPr>
        </p:pic>
      </p:grpSp>
      <p:grpSp>
        <p:nvGrpSpPr>
          <p:cNvPr id="28" name="Group 27">
            <a:extLst>
              <a:ext uri="{FF2B5EF4-FFF2-40B4-BE49-F238E27FC236}">
                <a16:creationId xmlns:a16="http://schemas.microsoft.com/office/drawing/2014/main" id="{0D1609ED-3FE6-E025-CCED-9099B46DD521}"/>
              </a:ext>
            </a:extLst>
          </p:cNvPr>
          <p:cNvGrpSpPr/>
          <p:nvPr/>
        </p:nvGrpSpPr>
        <p:grpSpPr>
          <a:xfrm>
            <a:off x="4382774" y="1220393"/>
            <a:ext cx="4541940" cy="1779790"/>
            <a:chOff x="4382774" y="1220393"/>
            <a:chExt cx="4541940" cy="1779790"/>
          </a:xfrm>
        </p:grpSpPr>
        <p:sp>
          <p:nvSpPr>
            <p:cNvPr id="10" name="Text 7"/>
            <p:cNvSpPr/>
            <p:nvPr/>
          </p:nvSpPr>
          <p:spPr>
            <a:xfrm>
              <a:off x="4382774" y="1220393"/>
              <a:ext cx="4540365" cy="1779340"/>
            </a:xfrm>
            <a:prstGeom prst="roundRect">
              <a:avLst>
                <a:gd name="adj" fmla="val -51390"/>
              </a:avLst>
            </a:prstGeom>
            <a:solidFill>
              <a:srgbClr val="FFFFFF"/>
            </a:solidFill>
            <a:ln w="21167">
              <a:solidFill>
                <a:srgbClr val="111111"/>
              </a:solidFill>
            </a:ln>
            <a:effectLst>
              <a:outerShdw blurRad="3175" dist="50800" dir="2700000" algn="bl" rotWithShape="0">
                <a:srgbClr val="000000">
                  <a:alpha val="100000"/>
                </a:srgbClr>
              </a:outerShdw>
            </a:effectLst>
          </p:spPr>
          <p:txBody>
            <a:bodyPr wrap="square" lIns="252242" tIns="210061" rIns="252242" bIns="210061" rtlCol="0" anchor="ctr"/>
            <a:lstStyle/>
            <a:p>
              <a:pPr algn="ctr">
                <a:lnSpc>
                  <a:spcPts val="1440"/>
                </a:lnSpc>
              </a:pPr>
              <a:endParaRPr lang="en-US" sz="900" dirty="0"/>
            </a:p>
          </p:txBody>
        </p:sp>
        <p:sp>
          <p:nvSpPr>
            <p:cNvPr id="11" name="Shape 8"/>
            <p:cNvSpPr/>
            <p:nvPr/>
          </p:nvSpPr>
          <p:spPr>
            <a:xfrm>
              <a:off x="4384349" y="1396859"/>
              <a:ext cx="4540365" cy="15687"/>
            </a:xfrm>
            <a:prstGeom prst="roundRect">
              <a:avLst>
                <a:gd name="adj" fmla="val -5829030"/>
              </a:avLst>
            </a:prstGeom>
            <a:solidFill>
              <a:srgbClr val="111111"/>
            </a:solidFill>
            <a:ln/>
          </p:spPr>
          <p:txBody>
            <a:bodyPr/>
            <a:lstStyle/>
            <a:p>
              <a:endParaRPr lang="en-IN"/>
            </a:p>
          </p:txBody>
        </p:sp>
        <p:sp>
          <p:nvSpPr>
            <p:cNvPr id="13" name="Shape 10"/>
            <p:cNvSpPr/>
            <p:nvPr/>
          </p:nvSpPr>
          <p:spPr>
            <a:xfrm>
              <a:off x="4610186" y="1255862"/>
              <a:ext cx="4262898" cy="15687"/>
            </a:xfrm>
            <a:prstGeom prst="roundRect">
              <a:avLst>
                <a:gd name="adj" fmla="val -5829030"/>
              </a:avLst>
            </a:prstGeom>
            <a:solidFill>
              <a:srgbClr val="111111"/>
            </a:solidFill>
            <a:ln/>
          </p:spPr>
          <p:txBody>
            <a:bodyPr/>
            <a:lstStyle/>
            <a:p>
              <a:endParaRPr lang="en-IN"/>
            </a:p>
          </p:txBody>
        </p:sp>
        <p:sp>
          <p:nvSpPr>
            <p:cNvPr id="14" name="Shape 11"/>
            <p:cNvSpPr/>
            <p:nvPr/>
          </p:nvSpPr>
          <p:spPr>
            <a:xfrm>
              <a:off x="4610186" y="1288339"/>
              <a:ext cx="4262898" cy="15687"/>
            </a:xfrm>
            <a:prstGeom prst="roundRect">
              <a:avLst>
                <a:gd name="adj" fmla="val -5829030"/>
              </a:avLst>
            </a:prstGeom>
            <a:solidFill>
              <a:srgbClr val="111111"/>
            </a:solidFill>
            <a:ln/>
          </p:spPr>
          <p:txBody>
            <a:bodyPr/>
            <a:lstStyle/>
            <a:p>
              <a:endParaRPr lang="en-IN"/>
            </a:p>
          </p:txBody>
        </p:sp>
        <p:sp>
          <p:nvSpPr>
            <p:cNvPr id="15" name="Shape 12"/>
            <p:cNvSpPr/>
            <p:nvPr/>
          </p:nvSpPr>
          <p:spPr>
            <a:xfrm>
              <a:off x="4610186" y="1320815"/>
              <a:ext cx="4262898" cy="15687"/>
            </a:xfrm>
            <a:prstGeom prst="roundRect">
              <a:avLst>
                <a:gd name="adj" fmla="val -5829030"/>
              </a:avLst>
            </a:prstGeom>
            <a:solidFill>
              <a:srgbClr val="111111"/>
            </a:solidFill>
            <a:ln/>
          </p:spPr>
          <p:txBody>
            <a:bodyPr/>
            <a:lstStyle/>
            <a:p>
              <a:endParaRPr lang="en-IN"/>
            </a:p>
          </p:txBody>
        </p:sp>
        <p:sp>
          <p:nvSpPr>
            <p:cNvPr id="16" name="Shape 13"/>
            <p:cNvSpPr/>
            <p:nvPr/>
          </p:nvSpPr>
          <p:spPr>
            <a:xfrm>
              <a:off x="4610186" y="1353292"/>
              <a:ext cx="4262898" cy="15687"/>
            </a:xfrm>
            <a:prstGeom prst="roundRect">
              <a:avLst>
                <a:gd name="adj" fmla="val -5829030"/>
              </a:avLst>
            </a:prstGeom>
            <a:solidFill>
              <a:srgbClr val="111111"/>
            </a:solidFill>
            <a:ln/>
          </p:spPr>
          <p:txBody>
            <a:bodyPr/>
            <a:lstStyle/>
            <a:p>
              <a:endParaRPr lang="en-IN"/>
            </a:p>
          </p:txBody>
        </p:sp>
        <p:pic>
          <p:nvPicPr>
            <p:cNvPr id="19" name="Image 1" descr="https://pitch-assets-ccb95893-de3f-4266-973c-20049231b248.s3.eu-west-1.amazonaws.com/44c445d7-6289-4bb4-b925-5b466b831af1?pitch-bytes=99517&amp;pitch-content-type=image%2Fpng"/>
            <p:cNvPicPr>
              <a:picLocks noChangeAspect="1"/>
            </p:cNvPicPr>
            <p:nvPr/>
          </p:nvPicPr>
          <p:blipFill>
            <a:blip r:embed="rId6"/>
            <a:srcRect/>
            <a:stretch/>
          </p:blipFill>
          <p:spPr>
            <a:xfrm>
              <a:off x="4519523" y="1696779"/>
              <a:ext cx="4264710" cy="961814"/>
            </a:xfrm>
            <a:prstGeom prst="rect">
              <a:avLst/>
            </a:prstGeom>
          </p:spPr>
        </p:pic>
        <p:sp>
          <p:nvSpPr>
            <p:cNvPr id="22" name="Shape 16"/>
            <p:cNvSpPr/>
            <p:nvPr/>
          </p:nvSpPr>
          <p:spPr>
            <a:xfrm>
              <a:off x="5679871" y="2980002"/>
              <a:ext cx="2774920" cy="20181"/>
            </a:xfrm>
            <a:prstGeom prst="roundRect">
              <a:avLst>
                <a:gd name="adj" fmla="val -4530994"/>
              </a:avLst>
            </a:prstGeom>
            <a:solidFill>
              <a:srgbClr val="111111"/>
            </a:solidFill>
            <a:ln/>
          </p:spPr>
          <p:txBody>
            <a:bodyPr/>
            <a:lstStyle/>
            <a:p>
              <a:endParaRPr lang="en-IN"/>
            </a:p>
          </p:txBody>
        </p:sp>
        <p:sp>
          <p:nvSpPr>
            <p:cNvPr id="27" name="Shape 9">
              <a:extLst>
                <a:ext uri="{FF2B5EF4-FFF2-40B4-BE49-F238E27FC236}">
                  <a16:creationId xmlns:a16="http://schemas.microsoft.com/office/drawing/2014/main" id="{D1406CB3-7E5B-C35C-FE0C-B894E733B0C3}"/>
                </a:ext>
              </a:extLst>
            </p:cNvPr>
            <p:cNvSpPr/>
            <p:nvPr/>
          </p:nvSpPr>
          <p:spPr>
            <a:xfrm>
              <a:off x="4429752" y="1255862"/>
              <a:ext cx="151345" cy="117650"/>
            </a:xfrm>
            <a:prstGeom prst="roundRect">
              <a:avLst>
                <a:gd name="adj" fmla="val -777221"/>
              </a:avLst>
            </a:prstGeom>
            <a:solidFill>
              <a:srgbClr val="111111"/>
            </a:solidFill>
            <a:ln/>
          </p:spPr>
          <p:txBody>
            <a:bodyPr/>
            <a:lstStyle/>
            <a:p>
              <a:endParaRPr lang="en-IN"/>
            </a:p>
          </p:txBody>
        </p:sp>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1+#ppt_w/2"/>
                                          </p:val>
                                        </p:tav>
                                        <p:tav tm="100000">
                                          <p:val>
                                            <p:strVal val="#ppt_x"/>
                                          </p:val>
                                        </p:tav>
                                      </p:tavLst>
                                    </p:anim>
                                    <p:anim calcmode="lin" valueType="num">
                                      <p:cBhvr additive="base">
                                        <p:cTn id="17"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BF5E8"/>
        </a:solidFill>
        <a:effectLst/>
      </p:bgPr>
    </p:bg>
    <p:spTree>
      <p:nvGrpSpPr>
        <p:cNvPr id="1" name=""/>
        <p:cNvGrpSpPr/>
        <p:nvPr/>
      </p:nvGrpSpPr>
      <p:grpSpPr>
        <a:xfrm>
          <a:off x="0" y="0"/>
          <a:ext cx="0" cy="0"/>
          <a:chOff x="0" y="0"/>
          <a:chExt cx="0" cy="0"/>
        </a:xfrm>
      </p:grpSpPr>
      <p:sp>
        <p:nvSpPr>
          <p:cNvPr id="19" name="Text 15"/>
          <p:cNvSpPr/>
          <p:nvPr/>
        </p:nvSpPr>
        <p:spPr>
          <a:xfrm>
            <a:off x="914400" y="261711"/>
            <a:ext cx="7315200" cy="487635"/>
          </a:xfrm>
          <a:prstGeom prst="rect">
            <a:avLst/>
          </a:prstGeom>
          <a:noFill/>
          <a:ln/>
        </p:spPr>
        <p:txBody>
          <a:bodyPr wrap="square" lIns="0" tIns="0" rIns="0" bIns="0" rtlCol="0" anchor="t"/>
          <a:lstStyle/>
          <a:p>
            <a:pPr algn="ctr">
              <a:lnSpc>
                <a:spcPts val="3840"/>
              </a:lnSpc>
            </a:pPr>
            <a:r>
              <a:rPr lang="en-US" sz="2400" b="1" dirty="0">
                <a:solidFill>
                  <a:srgbClr val="111111"/>
                </a:solidFill>
                <a:latin typeface="IBM Plex Mono" pitchFamily="34" charset="0"/>
                <a:ea typeface="IBM Plex Mono" pitchFamily="34" charset="-122"/>
                <a:cs typeface="IBM Plex Mono" pitchFamily="34" charset="-120"/>
              </a:rPr>
              <a:t>ANALYZING THE CORRELATION PATTERNS</a:t>
            </a:r>
            <a:endParaRPr lang="en-US" sz="2400" dirty="0"/>
          </a:p>
        </p:txBody>
      </p:sp>
      <p:grpSp>
        <p:nvGrpSpPr>
          <p:cNvPr id="2" name="Group 1">
            <a:extLst>
              <a:ext uri="{FF2B5EF4-FFF2-40B4-BE49-F238E27FC236}">
                <a16:creationId xmlns:a16="http://schemas.microsoft.com/office/drawing/2014/main" id="{672563DF-F34A-081C-63BC-44814C737D27}"/>
              </a:ext>
            </a:extLst>
          </p:cNvPr>
          <p:cNvGrpSpPr/>
          <p:nvPr/>
        </p:nvGrpSpPr>
        <p:grpSpPr>
          <a:xfrm>
            <a:off x="476517" y="894713"/>
            <a:ext cx="4286250" cy="3671807"/>
            <a:chOff x="476517" y="894713"/>
            <a:chExt cx="4286250" cy="3671807"/>
          </a:xfrm>
        </p:grpSpPr>
        <p:sp>
          <p:nvSpPr>
            <p:cNvPr id="3" name="Text 0"/>
            <p:cNvSpPr/>
            <p:nvPr/>
          </p:nvSpPr>
          <p:spPr>
            <a:xfrm>
              <a:off x="476517" y="894713"/>
              <a:ext cx="4286250" cy="3671807"/>
            </a:xfrm>
            <a:prstGeom prst="roundRect">
              <a:avLst>
                <a:gd name="adj" fmla="val -24903"/>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238125" tIns="433477" rIns="238125" bIns="433477" rtlCol="0" anchor="ctr"/>
            <a:lstStyle/>
            <a:p>
              <a:pPr algn="ctr">
                <a:lnSpc>
                  <a:spcPts val="1440"/>
                </a:lnSpc>
              </a:pPr>
              <a:endParaRPr lang="en-US" sz="900" dirty="0"/>
            </a:p>
          </p:txBody>
        </p:sp>
        <p:pic>
          <p:nvPicPr>
            <p:cNvPr id="18" name="Image 0" descr="https://pitch-assets-ccb95893-de3f-4266-973c-20049231b248.s3.eu-west-1.amazonaws.com/4cf0bed1-53a7-4ce0-ac4c-64d675b9d9cb?pitch-bytes=104952&amp;pitch-content-type=image%2Fpng"/>
            <p:cNvPicPr>
              <a:picLocks noChangeAspect="1"/>
            </p:cNvPicPr>
            <p:nvPr/>
          </p:nvPicPr>
          <p:blipFill>
            <a:blip r:embed="rId4"/>
            <a:srcRect l="222" t="111" r="222" b="111"/>
            <a:stretch/>
          </p:blipFill>
          <p:spPr>
            <a:xfrm>
              <a:off x="493486" y="1471328"/>
              <a:ext cx="4257684" cy="3095192"/>
            </a:xfrm>
            <a:prstGeom prst="rect">
              <a:avLst/>
            </a:prstGeom>
          </p:spPr>
        </p:pic>
        <p:sp>
          <p:nvSpPr>
            <p:cNvPr id="20" name="Text 16"/>
            <p:cNvSpPr/>
            <p:nvPr/>
          </p:nvSpPr>
          <p:spPr>
            <a:xfrm>
              <a:off x="843206" y="1021933"/>
              <a:ext cx="3657600" cy="365671"/>
            </a:xfrm>
            <a:prstGeom prst="rect">
              <a:avLst/>
            </a:prstGeom>
            <a:noFill/>
            <a:ln/>
          </p:spPr>
          <p:txBody>
            <a:bodyPr wrap="square" lIns="0" tIns="0" rIns="0" bIns="0" rtlCol="0" anchor="t"/>
            <a:lstStyle/>
            <a:p>
              <a:pPr algn="ctr">
                <a:lnSpc>
                  <a:spcPts val="1440"/>
                </a:lnSpc>
              </a:pPr>
              <a:r>
                <a:rPr lang="en-US" sz="1200" b="0" kern="0" spc="-48" dirty="0">
                  <a:solidFill>
                    <a:srgbClr val="FF0000"/>
                  </a:solidFill>
                  <a:latin typeface="Book Antiqua" panose="02040602050305030304" pitchFamily="18" charset="0"/>
                  <a:ea typeface="Libre Caslon Text" pitchFamily="34" charset="-122"/>
                  <a:cs typeface="Libre Caslon Text" pitchFamily="34" charset="-120"/>
                </a:rPr>
                <a:t>Relationship between Steps Taken in a day </a:t>
              </a:r>
            </a:p>
            <a:p>
              <a:pPr algn="ctr">
                <a:lnSpc>
                  <a:spcPts val="1440"/>
                </a:lnSpc>
              </a:pPr>
              <a:r>
                <a:rPr lang="en-US" sz="1200" b="0" kern="0" spc="-48" dirty="0">
                  <a:solidFill>
                    <a:srgbClr val="FF0000"/>
                  </a:solidFill>
                  <a:latin typeface="Book Antiqua" panose="02040602050305030304" pitchFamily="18" charset="0"/>
                  <a:ea typeface="Libre Caslon Text" pitchFamily="34" charset="-122"/>
                  <a:cs typeface="Libre Caslon Text" pitchFamily="34" charset="-120"/>
                </a:rPr>
                <a:t>and Sedentary Minutes </a:t>
              </a:r>
              <a:endParaRPr lang="en-US" sz="1200" dirty="0">
                <a:latin typeface="Book Antiqua" panose="02040602050305030304" pitchFamily="18" charset="0"/>
              </a:endParaRPr>
            </a:p>
          </p:txBody>
        </p:sp>
      </p:grpSp>
      <p:grpSp>
        <p:nvGrpSpPr>
          <p:cNvPr id="28" name="Group 27">
            <a:extLst>
              <a:ext uri="{FF2B5EF4-FFF2-40B4-BE49-F238E27FC236}">
                <a16:creationId xmlns:a16="http://schemas.microsoft.com/office/drawing/2014/main" id="{83A66E0A-8892-79D5-2733-CC4EBD7A9266}"/>
              </a:ext>
            </a:extLst>
          </p:cNvPr>
          <p:cNvGrpSpPr/>
          <p:nvPr/>
        </p:nvGrpSpPr>
        <p:grpSpPr>
          <a:xfrm>
            <a:off x="457200" y="804822"/>
            <a:ext cx="8229600" cy="4157500"/>
            <a:chOff x="457200" y="804822"/>
            <a:chExt cx="8229600" cy="4157500"/>
          </a:xfrm>
        </p:grpSpPr>
        <p:sp>
          <p:nvSpPr>
            <p:cNvPr id="4" name="Shape 1"/>
            <p:cNvSpPr/>
            <p:nvPr/>
          </p:nvSpPr>
          <p:spPr>
            <a:xfrm>
              <a:off x="5035486" y="804822"/>
              <a:ext cx="3630759" cy="3814299"/>
            </a:xfrm>
            <a:prstGeom prst="roundRect">
              <a:avLst>
                <a:gd name="adj" fmla="val -25185"/>
              </a:avLst>
            </a:prstGeom>
            <a:solidFill>
              <a:srgbClr val="FFFFFF"/>
            </a:solidFill>
            <a:ln w="21167">
              <a:solidFill>
                <a:srgbClr val="111111"/>
              </a:solidFill>
              <a:prstDash val="solid"/>
            </a:ln>
            <a:effectLst>
              <a:outerShdw blurRad="3175" dist="50800" dir="2700000" algn="bl" rotWithShape="0">
                <a:srgbClr val="000000">
                  <a:alpha val="100000"/>
                </a:srgbClr>
              </a:outerShdw>
            </a:effectLst>
          </p:spPr>
          <p:txBody>
            <a:bodyPr/>
            <a:lstStyle/>
            <a:p>
              <a:endParaRPr lang="en-IN" dirty="0"/>
            </a:p>
          </p:txBody>
        </p:sp>
        <p:sp>
          <p:nvSpPr>
            <p:cNvPr id="5" name="Shape 2"/>
            <p:cNvSpPr/>
            <p:nvPr/>
          </p:nvSpPr>
          <p:spPr>
            <a:xfrm>
              <a:off x="5037753" y="1076551"/>
              <a:ext cx="3630759" cy="24155"/>
            </a:xfrm>
            <a:prstGeom prst="roundRect">
              <a:avLst>
                <a:gd name="adj" fmla="val -3785552"/>
              </a:avLst>
            </a:prstGeom>
            <a:solidFill>
              <a:srgbClr val="111111"/>
            </a:solidFill>
            <a:ln/>
          </p:spPr>
          <p:txBody>
            <a:bodyPr/>
            <a:lstStyle/>
            <a:p>
              <a:endParaRPr lang="en-IN"/>
            </a:p>
          </p:txBody>
        </p:sp>
        <p:sp>
          <p:nvSpPr>
            <p:cNvPr id="6" name="Shape 3"/>
            <p:cNvSpPr/>
            <p:nvPr/>
          </p:nvSpPr>
          <p:spPr>
            <a:xfrm>
              <a:off x="5103106" y="859438"/>
              <a:ext cx="217846" cy="181162"/>
            </a:xfrm>
            <a:prstGeom prst="roundRect">
              <a:avLst>
                <a:gd name="adj" fmla="val -504742"/>
              </a:avLst>
            </a:prstGeom>
            <a:solidFill>
              <a:srgbClr val="111111"/>
            </a:solidFill>
            <a:ln/>
          </p:spPr>
          <p:txBody>
            <a:bodyPr/>
            <a:lstStyle/>
            <a:p>
              <a:endParaRPr lang="en-IN"/>
            </a:p>
          </p:txBody>
        </p:sp>
        <p:sp>
          <p:nvSpPr>
            <p:cNvPr id="7" name="Shape 4"/>
            <p:cNvSpPr/>
            <p:nvPr/>
          </p:nvSpPr>
          <p:spPr>
            <a:xfrm>
              <a:off x="5362822" y="859438"/>
              <a:ext cx="3231376" cy="24155"/>
            </a:xfrm>
            <a:prstGeom prst="roundRect">
              <a:avLst>
                <a:gd name="adj" fmla="val -3785552"/>
              </a:avLst>
            </a:prstGeom>
            <a:solidFill>
              <a:srgbClr val="111111"/>
            </a:solidFill>
            <a:ln/>
          </p:spPr>
          <p:txBody>
            <a:bodyPr/>
            <a:lstStyle/>
            <a:p>
              <a:endParaRPr lang="en-IN"/>
            </a:p>
          </p:txBody>
        </p:sp>
        <p:sp>
          <p:nvSpPr>
            <p:cNvPr id="8" name="Shape 5"/>
            <p:cNvSpPr/>
            <p:nvPr/>
          </p:nvSpPr>
          <p:spPr>
            <a:xfrm>
              <a:off x="5362822" y="909447"/>
              <a:ext cx="3231376" cy="24155"/>
            </a:xfrm>
            <a:prstGeom prst="roundRect">
              <a:avLst>
                <a:gd name="adj" fmla="val -3785552"/>
              </a:avLst>
            </a:prstGeom>
            <a:solidFill>
              <a:srgbClr val="111111"/>
            </a:solidFill>
            <a:ln/>
          </p:spPr>
          <p:txBody>
            <a:bodyPr/>
            <a:lstStyle/>
            <a:p>
              <a:endParaRPr lang="en-IN"/>
            </a:p>
          </p:txBody>
        </p:sp>
        <p:sp>
          <p:nvSpPr>
            <p:cNvPr id="9" name="Shape 6"/>
            <p:cNvSpPr/>
            <p:nvPr/>
          </p:nvSpPr>
          <p:spPr>
            <a:xfrm>
              <a:off x="5362822" y="959456"/>
              <a:ext cx="3231376" cy="24155"/>
            </a:xfrm>
            <a:prstGeom prst="roundRect">
              <a:avLst>
                <a:gd name="adj" fmla="val -3785552"/>
              </a:avLst>
            </a:prstGeom>
            <a:solidFill>
              <a:srgbClr val="111111"/>
            </a:solidFill>
            <a:ln/>
          </p:spPr>
          <p:txBody>
            <a:bodyPr/>
            <a:lstStyle/>
            <a:p>
              <a:endParaRPr lang="en-IN"/>
            </a:p>
          </p:txBody>
        </p:sp>
        <p:sp>
          <p:nvSpPr>
            <p:cNvPr id="10" name="Shape 7"/>
            <p:cNvSpPr/>
            <p:nvPr/>
          </p:nvSpPr>
          <p:spPr>
            <a:xfrm>
              <a:off x="5362822" y="1009464"/>
              <a:ext cx="3231376" cy="24155"/>
            </a:xfrm>
            <a:prstGeom prst="roundRect">
              <a:avLst>
                <a:gd name="adj" fmla="val -3785552"/>
              </a:avLst>
            </a:prstGeom>
            <a:solidFill>
              <a:srgbClr val="111111"/>
            </a:solidFill>
            <a:ln/>
          </p:spPr>
          <p:txBody>
            <a:bodyPr/>
            <a:lstStyle/>
            <a:p>
              <a:endParaRPr lang="en-IN"/>
            </a:p>
          </p:txBody>
        </p:sp>
        <p:pic>
          <p:nvPicPr>
            <p:cNvPr id="21" name="Image 1" descr="https://pitch-assets-ccb95893-de3f-4266-973c-20049231b248.s3.eu-west-1.amazonaws.com/fa9579f4-cab0-4da7-8335-6ea4d0025f0d?pitch-bytes=23336&amp;pitch-content-type=image%2Fpng"/>
            <p:cNvPicPr>
              <a:picLocks noChangeAspect="1"/>
            </p:cNvPicPr>
            <p:nvPr/>
          </p:nvPicPr>
          <p:blipFill>
            <a:blip r:embed="rId5"/>
            <a:srcRect/>
            <a:stretch/>
          </p:blipFill>
          <p:spPr>
            <a:xfrm>
              <a:off x="5158249" y="1754055"/>
              <a:ext cx="3389305" cy="264990"/>
            </a:xfrm>
            <a:prstGeom prst="rect">
              <a:avLst/>
            </a:prstGeom>
          </p:spPr>
        </p:pic>
        <p:pic>
          <p:nvPicPr>
            <p:cNvPr id="22" name="Image 2" descr="https://pitch-assets-ccb95893-de3f-4266-973c-20049231b248.s3.eu-west-1.amazonaws.com/ea589fe6-bd6c-438b-a450-815626b6252f?pitch-bytes=26056&amp;pitch-content-type=image%2Fpng"/>
            <p:cNvPicPr>
              <a:picLocks noChangeAspect="1"/>
            </p:cNvPicPr>
            <p:nvPr/>
          </p:nvPicPr>
          <p:blipFill>
            <a:blip r:embed="rId6"/>
            <a:srcRect/>
            <a:stretch/>
          </p:blipFill>
          <p:spPr>
            <a:xfrm>
              <a:off x="5077286" y="1146520"/>
              <a:ext cx="3553126" cy="553671"/>
            </a:xfrm>
            <a:prstGeom prst="rect">
              <a:avLst/>
            </a:prstGeom>
          </p:spPr>
        </p:pic>
        <p:sp>
          <p:nvSpPr>
            <p:cNvPr id="24" name="Text 18"/>
            <p:cNvSpPr/>
            <p:nvPr/>
          </p:nvSpPr>
          <p:spPr>
            <a:xfrm>
              <a:off x="5158249" y="4007674"/>
              <a:ext cx="3420380" cy="457200"/>
            </a:xfrm>
            <a:prstGeom prst="rect">
              <a:avLst/>
            </a:prstGeom>
            <a:noFill/>
            <a:ln/>
          </p:spPr>
          <p:txBody>
            <a:bodyPr wrap="square" lIns="0" tIns="0" rIns="0" bIns="0" rtlCol="0" anchor="t"/>
            <a:lstStyle/>
            <a:p>
              <a:pPr algn="ctr">
                <a:lnSpc>
                  <a:spcPts val="1200"/>
                </a:lnSpc>
              </a:pPr>
              <a:r>
                <a:rPr lang="en-US" sz="800" b="0" dirty="0">
                  <a:solidFill>
                    <a:srgbClr val="111111"/>
                  </a:solidFill>
                  <a:latin typeface="IBM Plex Mono" pitchFamily="34" charset="0"/>
                  <a:ea typeface="IBM Plex Mono" pitchFamily="34" charset="-122"/>
                  <a:cs typeface="IBM Plex Mono" pitchFamily="34" charset="-120"/>
                </a:rPr>
                <a:t>This data information demonstrates the need for the business to promote the product to client groups that spend a lot of time sitting down.</a:t>
              </a:r>
              <a:endParaRPr lang="en-US" sz="750" dirty="0"/>
            </a:p>
          </p:txBody>
        </p:sp>
        <p:sp>
          <p:nvSpPr>
            <p:cNvPr id="25" name="Text 19"/>
            <p:cNvSpPr/>
            <p:nvPr/>
          </p:nvSpPr>
          <p:spPr>
            <a:xfrm>
              <a:off x="457200" y="4825202"/>
              <a:ext cx="8229600" cy="137120"/>
            </a:xfrm>
            <a:prstGeom prst="rect">
              <a:avLst/>
            </a:prstGeom>
            <a:noFill/>
            <a:ln/>
          </p:spPr>
          <p:txBody>
            <a:bodyPr wrap="square" lIns="0" tIns="0" rIns="0" bIns="0" rtlCol="0" anchor="t"/>
            <a:lstStyle/>
            <a:p>
              <a:pPr algn="ctr">
                <a:lnSpc>
                  <a:spcPts val="1080"/>
                </a:lnSpc>
              </a:pPr>
              <a:r>
                <a:rPr lang="en-US" sz="700" b="0" dirty="0">
                  <a:solidFill>
                    <a:srgbClr val="111111"/>
                  </a:solidFill>
                  <a:latin typeface="IBM Plex Mono" pitchFamily="34" charset="0"/>
                  <a:ea typeface="IBM Plex Mono" pitchFamily="34" charset="-122"/>
                  <a:cs typeface="IBM Plex Mono" pitchFamily="34" charset="-120"/>
                </a:rPr>
                <a:t>And to accomplish that, the business must identify means of finding clients to increase their walking and tracking their daily steps &amp; activities.</a:t>
              </a:r>
              <a:endParaRPr lang="en-US" sz="675" dirty="0"/>
            </a:p>
          </p:txBody>
        </p:sp>
      </p:grpSp>
      <p:grpSp>
        <p:nvGrpSpPr>
          <p:cNvPr id="27" name="Group 26">
            <a:extLst>
              <a:ext uri="{FF2B5EF4-FFF2-40B4-BE49-F238E27FC236}">
                <a16:creationId xmlns:a16="http://schemas.microsoft.com/office/drawing/2014/main" id="{72CA6A61-095A-A186-B69A-EC8068D5AEC6}"/>
              </a:ext>
            </a:extLst>
          </p:cNvPr>
          <p:cNvGrpSpPr/>
          <p:nvPr/>
        </p:nvGrpSpPr>
        <p:grpSpPr>
          <a:xfrm>
            <a:off x="5252918" y="2118080"/>
            <a:ext cx="3775146" cy="1656842"/>
            <a:chOff x="5252918" y="2118080"/>
            <a:chExt cx="3775146" cy="1656842"/>
          </a:xfrm>
        </p:grpSpPr>
        <p:sp>
          <p:nvSpPr>
            <p:cNvPr id="11" name="Text 8"/>
            <p:cNvSpPr/>
            <p:nvPr/>
          </p:nvSpPr>
          <p:spPr>
            <a:xfrm>
              <a:off x="5252918" y="2118080"/>
              <a:ext cx="3197206" cy="1656842"/>
            </a:xfrm>
            <a:prstGeom prst="roundRect">
              <a:avLst>
                <a:gd name="adj" fmla="val -55189"/>
              </a:avLst>
            </a:prstGeom>
            <a:solidFill>
              <a:srgbClr val="F8F6F4"/>
            </a:solidFill>
            <a:ln w="21167">
              <a:solidFill>
                <a:srgbClr val="111111"/>
              </a:solidFill>
            </a:ln>
            <a:effectLst>
              <a:outerShdw blurRad="3175" dist="50800" dir="2700000" algn="bl" rotWithShape="0">
                <a:srgbClr val="000000">
                  <a:alpha val="100000"/>
                </a:srgbClr>
              </a:outerShdw>
            </a:effectLst>
          </p:spPr>
          <p:txBody>
            <a:bodyPr wrap="square" lIns="177623" tIns="195599" rIns="177623" bIns="195599" rtlCol="0" anchor="ctr"/>
            <a:lstStyle/>
            <a:p>
              <a:pPr algn="ctr">
                <a:lnSpc>
                  <a:spcPts val="1440"/>
                </a:lnSpc>
              </a:pPr>
              <a:endParaRPr lang="en-US" sz="900" dirty="0"/>
            </a:p>
          </p:txBody>
        </p:sp>
        <p:sp>
          <p:nvSpPr>
            <p:cNvPr id="12" name="Shape 9"/>
            <p:cNvSpPr/>
            <p:nvPr/>
          </p:nvSpPr>
          <p:spPr>
            <a:xfrm>
              <a:off x="5254732" y="2314276"/>
              <a:ext cx="3197206" cy="17440"/>
            </a:xfrm>
            <a:prstGeom prst="roundRect">
              <a:avLst>
                <a:gd name="adj" fmla="val -5243119"/>
              </a:avLst>
            </a:prstGeom>
            <a:solidFill>
              <a:srgbClr val="111111"/>
            </a:solidFill>
            <a:ln/>
          </p:spPr>
          <p:txBody>
            <a:bodyPr/>
            <a:lstStyle/>
            <a:p>
              <a:endParaRPr lang="en-IN"/>
            </a:p>
          </p:txBody>
        </p:sp>
        <p:sp>
          <p:nvSpPr>
            <p:cNvPr id="13" name="Shape 10"/>
            <p:cNvSpPr/>
            <p:nvPr/>
          </p:nvSpPr>
          <p:spPr>
            <a:xfrm>
              <a:off x="5307050" y="2157515"/>
              <a:ext cx="174393" cy="130803"/>
            </a:xfrm>
            <a:prstGeom prst="roundRect">
              <a:avLst>
                <a:gd name="adj" fmla="val -699067"/>
              </a:avLst>
            </a:prstGeom>
            <a:solidFill>
              <a:srgbClr val="111111"/>
            </a:solidFill>
            <a:ln/>
          </p:spPr>
          <p:txBody>
            <a:bodyPr/>
            <a:lstStyle/>
            <a:p>
              <a:endParaRPr lang="en-IN"/>
            </a:p>
          </p:txBody>
        </p:sp>
        <p:sp>
          <p:nvSpPr>
            <p:cNvPr id="14" name="Shape 11"/>
            <p:cNvSpPr/>
            <p:nvPr/>
          </p:nvSpPr>
          <p:spPr>
            <a:xfrm>
              <a:off x="5514961" y="2157515"/>
              <a:ext cx="2877485" cy="17440"/>
            </a:xfrm>
            <a:prstGeom prst="roundRect">
              <a:avLst>
                <a:gd name="adj" fmla="val -5243119"/>
              </a:avLst>
            </a:prstGeom>
            <a:solidFill>
              <a:srgbClr val="111111"/>
            </a:solidFill>
            <a:ln/>
          </p:spPr>
          <p:txBody>
            <a:bodyPr/>
            <a:lstStyle/>
            <a:p>
              <a:endParaRPr lang="en-IN"/>
            </a:p>
          </p:txBody>
        </p:sp>
        <p:sp>
          <p:nvSpPr>
            <p:cNvPr id="15" name="Shape 12"/>
            <p:cNvSpPr/>
            <p:nvPr/>
          </p:nvSpPr>
          <p:spPr>
            <a:xfrm>
              <a:off x="5514961" y="2193622"/>
              <a:ext cx="2877485" cy="17440"/>
            </a:xfrm>
            <a:prstGeom prst="roundRect">
              <a:avLst>
                <a:gd name="adj" fmla="val -5243119"/>
              </a:avLst>
            </a:prstGeom>
            <a:solidFill>
              <a:srgbClr val="111111"/>
            </a:solidFill>
            <a:ln/>
          </p:spPr>
          <p:txBody>
            <a:bodyPr/>
            <a:lstStyle/>
            <a:p>
              <a:endParaRPr lang="en-IN"/>
            </a:p>
          </p:txBody>
        </p:sp>
        <p:sp>
          <p:nvSpPr>
            <p:cNvPr id="16" name="Shape 13"/>
            <p:cNvSpPr/>
            <p:nvPr/>
          </p:nvSpPr>
          <p:spPr>
            <a:xfrm>
              <a:off x="5514961" y="2229730"/>
              <a:ext cx="2877485" cy="17440"/>
            </a:xfrm>
            <a:prstGeom prst="roundRect">
              <a:avLst>
                <a:gd name="adj" fmla="val -5243119"/>
              </a:avLst>
            </a:prstGeom>
            <a:solidFill>
              <a:srgbClr val="111111"/>
            </a:solidFill>
            <a:ln/>
          </p:spPr>
          <p:txBody>
            <a:bodyPr/>
            <a:lstStyle/>
            <a:p>
              <a:endParaRPr lang="en-IN"/>
            </a:p>
          </p:txBody>
        </p:sp>
        <p:sp>
          <p:nvSpPr>
            <p:cNvPr id="17" name="Text 14"/>
            <p:cNvSpPr/>
            <p:nvPr/>
          </p:nvSpPr>
          <p:spPr>
            <a:xfrm>
              <a:off x="5514961" y="2265837"/>
              <a:ext cx="2877485" cy="17440"/>
            </a:xfrm>
            <a:prstGeom prst="roundRect">
              <a:avLst>
                <a:gd name="adj" fmla="val -5243119"/>
              </a:avLst>
            </a:prstGeom>
            <a:solidFill>
              <a:srgbClr val="111111"/>
            </a:solidFill>
            <a:ln/>
          </p:spPr>
          <p:txBody>
            <a:bodyPr wrap="square" lIns="159860" tIns="2059" rIns="159860" bIns="2059" rtlCol="0" anchor="ctr"/>
            <a:lstStyle/>
            <a:p>
              <a:pPr algn="ctr">
                <a:lnSpc>
                  <a:spcPts val="1440"/>
                </a:lnSpc>
              </a:pPr>
              <a:endParaRPr lang="en-US" sz="900" dirty="0"/>
            </a:p>
          </p:txBody>
        </p:sp>
        <p:sp>
          <p:nvSpPr>
            <p:cNvPr id="23" name="Text 17"/>
            <p:cNvSpPr/>
            <p:nvPr/>
          </p:nvSpPr>
          <p:spPr>
            <a:xfrm>
              <a:off x="5370464" y="2373513"/>
              <a:ext cx="3657600" cy="1310481"/>
            </a:xfrm>
            <a:prstGeom prst="rect">
              <a:avLst/>
            </a:prstGeom>
            <a:noFill/>
            <a:ln/>
          </p:spPr>
          <p:txBody>
            <a:bodyPr wrap="square" lIns="0" tIns="0" rIns="0" bIns="0" rtlCol="0" anchor="t"/>
            <a:lstStyle/>
            <a:p>
              <a:pPr algn="l">
                <a:lnSpc>
                  <a:spcPts val="1440"/>
                </a:lnSpc>
              </a:pPr>
              <a:r>
                <a:rPr lang="en-US" sz="900" b="1" dirty="0">
                  <a:solidFill>
                    <a:srgbClr val="111111"/>
                  </a:solidFill>
                  <a:latin typeface="IBM Plex Mono" pitchFamily="34" charset="0"/>
                  <a:ea typeface="IBM Plex Mono" pitchFamily="34" charset="-122"/>
                  <a:cs typeface="IBM Plex Mono" pitchFamily="34" charset="-120"/>
                </a:rPr>
                <a:t>Correlation between steps taken in a day and sedentary minutes is -0.3274835. </a:t>
              </a:r>
              <a:endParaRPr lang="en-US" sz="900" dirty="0"/>
            </a:p>
            <a:p>
              <a:pPr algn="l">
                <a:lnSpc>
                  <a:spcPts val="1440"/>
                </a:lnSpc>
              </a:pPr>
              <a:endParaRPr lang="en-US" sz="900" dirty="0"/>
            </a:p>
            <a:p>
              <a:pPr algn="l">
                <a:lnSpc>
                  <a:spcPts val="1680"/>
                </a:lnSpc>
              </a:pPr>
              <a:r>
                <a:rPr lang="en-US" sz="1100" b="1" dirty="0">
                  <a:solidFill>
                    <a:srgbClr val="111111"/>
                  </a:solidFill>
                  <a:latin typeface="IBM Plex Mono" pitchFamily="34" charset="0"/>
                  <a:ea typeface="IBM Plex Mono" pitchFamily="34" charset="-122"/>
                  <a:cs typeface="IBM Plex Mono" pitchFamily="34" charset="-120"/>
                </a:rPr>
                <a:t>They have a </a:t>
              </a:r>
              <a:r>
                <a:rPr lang="en-US" sz="1100" b="1" dirty="0">
                  <a:solidFill>
                    <a:srgbClr val="FF0000"/>
                  </a:solidFill>
                  <a:latin typeface="IBM Plex Mono" pitchFamily="34" charset="0"/>
                  <a:ea typeface="IBM Plex Mono" pitchFamily="34" charset="-122"/>
                  <a:cs typeface="IBM Plex Mono" pitchFamily="34" charset="-120"/>
                </a:rPr>
                <a:t>weak negative relation</a:t>
              </a:r>
              <a:r>
                <a:rPr lang="en-US" sz="1100" b="1" dirty="0">
                  <a:solidFill>
                    <a:srgbClr val="111111"/>
                  </a:solidFill>
                  <a:latin typeface="IBM Plex Mono" pitchFamily="34" charset="0"/>
                  <a:ea typeface="IBM Plex Mono" pitchFamily="34" charset="-122"/>
                  <a:cs typeface="IBM Plex Mono" pitchFamily="34" charset="-120"/>
                </a:rPr>
                <a:t>.</a:t>
              </a:r>
              <a:r>
                <a:rPr lang="en-US" sz="900" b="1" dirty="0">
                  <a:solidFill>
                    <a:srgbClr val="111111"/>
                  </a:solidFill>
                  <a:latin typeface="IBM Plex Mono" pitchFamily="34" charset="0"/>
                  <a:ea typeface="IBM Plex Mono" pitchFamily="34" charset="-122"/>
                  <a:cs typeface="IBM Plex Mono" pitchFamily="34" charset="-120"/>
                </a:rPr>
                <a:t> </a:t>
              </a:r>
              <a:endParaRPr lang="en-US" sz="900" dirty="0"/>
            </a:p>
            <a:p>
              <a:pPr algn="l">
                <a:lnSpc>
                  <a:spcPts val="1440"/>
                </a:lnSpc>
              </a:pPr>
              <a:endParaRPr lang="en-US" sz="900" dirty="0"/>
            </a:p>
            <a:p>
              <a:pPr algn="l">
                <a:lnSpc>
                  <a:spcPts val="1440"/>
                </a:lnSpc>
              </a:pPr>
              <a:r>
                <a:rPr lang="en-US" sz="900" b="1" dirty="0">
                  <a:solidFill>
                    <a:srgbClr val="111111"/>
                  </a:solidFill>
                  <a:latin typeface="IBM Plex Mono" pitchFamily="34" charset="0"/>
                  <a:ea typeface="IBM Plex Mono" pitchFamily="34" charset="-122"/>
                  <a:cs typeface="IBM Plex Mono" pitchFamily="34" charset="-120"/>
                </a:rPr>
                <a:t>Less steps are taken throughout the day as participants spend more time sitting down.</a:t>
              </a:r>
              <a:endParaRPr lang="en-US" sz="900" dirty="0"/>
            </a:p>
          </p:txBody>
        </p:sp>
      </p:grpSp>
    </p:spTree>
    <p:custDataLst>
      <p:tags r:id="rId1"/>
    </p:custData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880</Words>
  <Application>Microsoft Office PowerPoint</Application>
  <PresentationFormat>On-screen Show (16:9)</PresentationFormat>
  <Paragraphs>114</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Inter</vt:lpstr>
      <vt:lpstr>Libre Caslon Text</vt:lpstr>
      <vt:lpstr>IBM Plex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PptxGenJS Presentation</dc:subject>
  <dc:creator>Pitch Software GmbH</dc:creator>
  <cp:lastModifiedBy>CHAHEL GUPTA - 70322000047</cp:lastModifiedBy>
  <cp:revision>3</cp:revision>
  <dcterms:created xsi:type="dcterms:W3CDTF">2023-10-18T13:20:23Z</dcterms:created>
  <dcterms:modified xsi:type="dcterms:W3CDTF">2023-10-18T13:56:36Z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3922928E-37B6-409D-80C4-331CF10730C7</vt:lpwstr>
  </property>
  <property fmtid="{D5CDD505-2E9C-101B-9397-08002B2CF9AE}" pid="3" name="ArticulatePath">
    <vt:lpwstr>Untitled presentation</vt:lpwstr>
  </property>
</Properties>
</file>